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48" r:id="rId1"/>
  </p:sldMasterIdLst>
  <p:notesMasterIdLst>
    <p:notesMasterId r:id="rId19"/>
  </p:notesMasterIdLst>
  <p:handoutMasterIdLst>
    <p:handoutMasterId r:id="rId20"/>
  </p:handoutMasterIdLst>
  <p:sldIdLst>
    <p:sldId id="268" r:id="rId2"/>
    <p:sldId id="272" r:id="rId3"/>
    <p:sldId id="288" r:id="rId4"/>
    <p:sldId id="269" r:id="rId5"/>
    <p:sldId id="281" r:id="rId6"/>
    <p:sldId id="283" r:id="rId7"/>
    <p:sldId id="284" r:id="rId8"/>
    <p:sldId id="271" r:id="rId9"/>
    <p:sldId id="289" r:id="rId10"/>
    <p:sldId id="293" r:id="rId11"/>
    <p:sldId id="292" r:id="rId12"/>
    <p:sldId id="294" r:id="rId13"/>
    <p:sldId id="290" r:id="rId14"/>
    <p:sldId id="295" r:id="rId15"/>
    <p:sldId id="291" r:id="rId16"/>
    <p:sldId id="296" r:id="rId17"/>
    <p:sldId id="285" r:id="rId18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84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pos="959">
          <p15:clr>
            <a:srgbClr val="A4A3A4"/>
          </p15:clr>
        </p15:guide>
        <p15:guide id="5" pos="67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2" d="100"/>
          <a:sy n="72" d="100"/>
        </p:scale>
        <p:origin x="660" y="84"/>
      </p:cViewPr>
      <p:guideLst>
        <p:guide orient="horz" pos="2160"/>
        <p:guide orient="horz" pos="384"/>
        <p:guide orient="horz" pos="3792"/>
        <p:guide pos="959"/>
        <p:guide pos="671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2538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74EB7-856E-45FD-83F0-5F7C6F3E4372}" type="datetimeFigureOut">
              <a:rPr lang="en-US"/>
              <a:t>8/1/2018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86E15-F82A-4596-A46C-375C6D3981E1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83081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B0E40-8125-41F8-BB6C-139D8D531A4F}" type="datetimeFigureOut">
              <a:rPr lang="en-US"/>
              <a:t>8/1/2018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05DB2-FD3E-441D-8B7E-7AE83ECE27B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47205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05DB2-FD3E-441D-8B7E-7AE83ECE27B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276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05DB2-FD3E-441D-8B7E-7AE83ECE27B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874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05DB2-FD3E-441D-8B7E-7AE83ECE27B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600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05DB2-FD3E-441D-8B7E-7AE83ECE27B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730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7532" y="3583685"/>
            <a:ext cx="10893762" cy="132638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599" b="0" baseline="0">
                <a:solidFill>
                  <a:schemeClr val="accent1"/>
                </a:solidFill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dirty="0"/>
              <a:t>Presenter / Date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647532" y="1615695"/>
            <a:ext cx="10893762" cy="1817513"/>
          </a:xfrm>
        </p:spPr>
        <p:txBody>
          <a:bodyPr anchor="b"/>
          <a:lstStyle>
            <a:lvl1pPr algn="l">
              <a:lnSpc>
                <a:spcPct val="100000"/>
              </a:lnSpc>
              <a:defRPr sz="4399" b="1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3370" b="23370"/>
          <a:stretch/>
        </p:blipFill>
        <p:spPr>
          <a:xfrm>
            <a:off x="128684" y="383458"/>
            <a:ext cx="6105917" cy="104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05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AETNA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77B9-1C3A-43AA-8C3B-7EC6C7DFC6B4}" type="datetime1">
              <a:rPr lang="en-US" smtClean="0"/>
              <a:t>8/1/2018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38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bottom graphic"/>
          <p:cNvGrpSpPr/>
          <p:nvPr userDrawn="1"/>
        </p:nvGrpSpPr>
        <p:grpSpPr>
          <a:xfrm>
            <a:off x="0" y="6309360"/>
            <a:ext cx="12190231" cy="548640"/>
            <a:chOff x="0" y="6309360"/>
            <a:chExt cx="12190231" cy="548640"/>
          </a:xfrm>
        </p:grpSpPr>
        <p:sp>
          <p:nvSpPr>
            <p:cNvPr id="7" name="Rectangle 6"/>
            <p:cNvSpPr/>
            <p:nvPr/>
          </p:nvSpPr>
          <p:spPr>
            <a:xfrm>
              <a:off x="0" y="6400800"/>
              <a:ext cx="12188825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279" y="6309360"/>
              <a:ext cx="12188952" cy="9721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279" y="6379143"/>
              <a:ext cx="12188952" cy="27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AETNA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51667-2258-46AF-89F4-21E185964851}" type="datetime1">
              <a:rPr lang="en-US" smtClean="0"/>
              <a:t>8/1/2018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15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AETNA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94363" y="6516865"/>
            <a:ext cx="1327622" cy="228600"/>
          </a:xfrm>
          <a:prstGeom prst="rect">
            <a:avLst/>
          </a:prstGeom>
        </p:spPr>
        <p:txBody>
          <a:bodyPr/>
          <a:lstStyle/>
          <a:p>
            <a:fld id="{F928F5FD-90A3-4473-A474-3EE9B7D28876}" type="datetime1">
              <a:rPr lang="en-US" smtClean="0"/>
              <a:t>8/1/2018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647579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Artboard_37_72pp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3892" cy="68580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647532" y="2258009"/>
            <a:ext cx="10893762" cy="2341982"/>
          </a:xfrm>
        </p:spPr>
        <p:txBody>
          <a:bodyPr anchor="ctr"/>
          <a:lstStyle>
            <a:lvl1pPr algn="ctr">
              <a:lnSpc>
                <a:spcPct val="100000"/>
              </a:lnSpc>
              <a:defRPr sz="4399" b="1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Divider Green</a:t>
            </a:r>
          </a:p>
        </p:txBody>
      </p:sp>
    </p:spTree>
    <p:extLst>
      <p:ext uri="{BB962C8B-B14F-4D97-AF65-F5344CB8AC3E}">
        <p14:creationId xmlns:p14="http://schemas.microsoft.com/office/powerpoint/2010/main" val="36984467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 -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Artboard_33_72ppi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94" y="0"/>
            <a:ext cx="7585098" cy="68580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647533" y="1614196"/>
            <a:ext cx="3951262" cy="3629608"/>
          </a:xfrm>
        </p:spPr>
        <p:txBody>
          <a:bodyPr anchor="ctr"/>
          <a:lstStyle>
            <a:lvl1pPr algn="ctr">
              <a:lnSpc>
                <a:spcPts val="7998"/>
              </a:lnSpc>
              <a:defRPr sz="7998" b="1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Thank You Blue</a:t>
            </a:r>
          </a:p>
        </p:txBody>
      </p:sp>
    </p:spTree>
    <p:extLst>
      <p:ext uri="{BB962C8B-B14F-4D97-AF65-F5344CB8AC3E}">
        <p14:creationId xmlns:p14="http://schemas.microsoft.com/office/powerpoint/2010/main" val="3779405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Arial 28pt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647532" y="1295400"/>
            <a:ext cx="10893762" cy="464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AETNA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47532" y="947738"/>
            <a:ext cx="10893762" cy="347662"/>
          </a:xfrm>
        </p:spPr>
        <p:txBody>
          <a:bodyPr/>
          <a:lstStyle>
            <a:lvl1pPr>
              <a:defRPr sz="1999" b="0"/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67500488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2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647530" y="1295400"/>
            <a:ext cx="5119307" cy="464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416713" y="1295400"/>
            <a:ext cx="5119307" cy="464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+ Two Columns Bullet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AETNA</a:t>
            </a:r>
            <a:endParaRPr lang="en-US" dirty="0"/>
          </a:p>
        </p:txBody>
      </p:sp>
      <p:pic>
        <p:nvPicPr>
          <p:cNvPr id="9" name="Picture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103" y="6281682"/>
            <a:ext cx="1112893" cy="34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2226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Only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AETNA</a:t>
            </a:r>
            <a:endParaRPr lang="en-US" dirty="0"/>
          </a:p>
        </p:txBody>
      </p:sp>
      <p:pic>
        <p:nvPicPr>
          <p:cNvPr id="6" name="Picture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103" y="6281682"/>
            <a:ext cx="1112893" cy="34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9179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4276079" cy="6262688"/>
          </a:xfrm>
          <a:solidFill>
            <a:schemeClr val="bg1"/>
          </a:solidFill>
        </p:spPr>
        <p:txBody>
          <a:bodyPr anchor="ctr"/>
          <a:lstStyle>
            <a:lvl1pPr algn="ctr">
              <a:defRPr sz="1799">
                <a:latin typeface="Arial" panose="020B0604020202020204" pitchFamily="34" charset="0"/>
              </a:defRPr>
            </a:lvl1pPr>
          </a:lstStyle>
          <a:p>
            <a:r>
              <a:rPr lang="en-US" sz="2399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Insert Image.</a:t>
            </a:r>
            <a:br>
              <a:rPr lang="en-US" sz="2399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2399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Full bleed preferred.</a:t>
            </a:r>
            <a:br>
              <a:rPr lang="en-US" sz="2399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2399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Refer to The Brand Center for direction on photography style.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969341" y="1295400"/>
            <a:ext cx="6571953" cy="464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69341" y="581930"/>
            <a:ext cx="6571953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+ Image Left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AETNA</a:t>
            </a:r>
            <a:endParaRPr lang="en-US" dirty="0"/>
          </a:p>
        </p:txBody>
      </p:sp>
      <p:pic>
        <p:nvPicPr>
          <p:cNvPr id="9" name="Picture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103" y="6281682"/>
            <a:ext cx="1112893" cy="34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8806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912746" y="0"/>
            <a:ext cx="4276079" cy="6262688"/>
          </a:xfrm>
          <a:solidFill>
            <a:schemeClr val="bg1"/>
          </a:solidFill>
        </p:spPr>
        <p:txBody>
          <a:bodyPr anchor="ctr"/>
          <a:lstStyle>
            <a:lvl1pPr algn="ctr">
              <a:defRPr lang="en-US" sz="1999" smtClean="0">
                <a:effectLst/>
                <a:latin typeface="Arial" panose="020B0604020202020204" pitchFamily="34" charset="0"/>
              </a:defRPr>
            </a:lvl1pPr>
          </a:lstStyle>
          <a:p>
            <a:r>
              <a:rPr lang="en-US" sz="16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Insert Image.</a:t>
            </a:r>
            <a:br>
              <a:rPr lang="en-US" sz="16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16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Full bleed preferred.</a:t>
            </a:r>
            <a:br>
              <a:rPr lang="en-US" sz="16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16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Refer to The Brand Center for direction on photography style.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647531" y="1295400"/>
            <a:ext cx="6845599" cy="464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531" y="581930"/>
            <a:ext cx="6845599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+ Image Right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AETNA</a:t>
            </a:r>
            <a:endParaRPr lang="en-US" dirty="0"/>
          </a:p>
        </p:txBody>
      </p:sp>
      <p:pic>
        <p:nvPicPr>
          <p:cNvPr id="9" name="Picture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103" y="6281682"/>
            <a:ext cx="1112893" cy="34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7473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1522414" y="1905000"/>
            <a:ext cx="9143998" cy="26670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029200"/>
            <a:ext cx="8229598" cy="8382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AETNA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207F-4D8C-4CFA-A725-6A3AC1406632}" type="datetime1">
              <a:rPr lang="en-US" smtClean="0"/>
              <a:t>8/1/2018</a:t>
            </a:fld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83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 bwMode="white">
          <a:xfrm>
            <a:off x="117734" y="6441242"/>
            <a:ext cx="1756182" cy="269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>
            <a:lvl1pPr>
              <a:defRPr lang="en-US" sz="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AETNA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 bwMode="white">
          <a:xfrm>
            <a:off x="5605461" y="6441242"/>
            <a:ext cx="977904" cy="269990"/>
          </a:xfrm>
          <a:prstGeom prst="rect">
            <a:avLst/>
          </a:prstGeom>
        </p:spPr>
        <p:txBody>
          <a:bodyPr vert="horz" wrap="none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647532" y="581930"/>
            <a:ext cx="10893762" cy="36576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Title Arial 28pt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647532" y="1295400"/>
            <a:ext cx="10893762" cy="463042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41294" y="6210701"/>
            <a:ext cx="566542" cy="56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74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14" r:id="rId12"/>
  </p:sldLayoutIdLst>
  <p:transition>
    <p:fade/>
  </p:transition>
  <p:hf sldNum="0"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2799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126" rtl="0" eaLnBrk="1" latinLnBrk="0" hangingPunct="1">
        <a:lnSpc>
          <a:spcPct val="100000"/>
        </a:lnSpc>
        <a:spcBef>
          <a:spcPts val="1200"/>
        </a:spcBef>
        <a:buFont typeface="Arial"/>
        <a:buNone/>
        <a:defRPr sz="2199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126" rtl="0" eaLnBrk="1" latinLnBrk="0" hangingPunct="1">
        <a:lnSpc>
          <a:spcPct val="100000"/>
        </a:lnSpc>
        <a:spcBef>
          <a:spcPts val="1200"/>
        </a:spcBef>
        <a:buFont typeface="Arial"/>
        <a:buNone/>
        <a:defRPr sz="2199" kern="1200">
          <a:solidFill>
            <a:schemeClr val="tx1"/>
          </a:solidFill>
          <a:latin typeface="+mn-lt"/>
          <a:ea typeface="+mn-ea"/>
          <a:cs typeface="+mn-cs"/>
        </a:defRPr>
      </a:lvl2pPr>
      <a:lvl3pPr marL="233293" indent="-228531" algn="l" defTabSz="914126" rtl="0" eaLnBrk="1" latinLnBrk="0" hangingPunct="1">
        <a:lnSpc>
          <a:spcPct val="100000"/>
        </a:lnSpc>
        <a:spcBef>
          <a:spcPts val="1200"/>
        </a:spcBef>
        <a:buClr>
          <a:schemeClr val="bg2"/>
        </a:buClr>
        <a:buFont typeface="Arial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3pPr>
      <a:lvl4pPr marL="517370" indent="-228531" algn="l" defTabSz="914126" rtl="0" eaLnBrk="1" latinLnBrk="0" hangingPunct="1">
        <a:lnSpc>
          <a:spcPct val="100000"/>
        </a:lnSpc>
        <a:spcBef>
          <a:spcPts val="800"/>
        </a:spcBef>
        <a:buClr>
          <a:schemeClr val="bg2"/>
        </a:buClr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803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08">
          <p15:clr>
            <a:srgbClr val="F26B43"/>
          </p15:clr>
        </p15:guide>
        <p15:guide id="4" pos="7272">
          <p15:clr>
            <a:srgbClr val="F26B43"/>
          </p15:clr>
        </p15:guide>
        <p15:guide id="7" orient="horz" pos="816">
          <p15:clr>
            <a:srgbClr val="F26B43"/>
          </p15:clr>
        </p15:guide>
        <p15:guide id="8" orient="horz" pos="3744">
          <p15:clr>
            <a:srgbClr val="F26B43"/>
          </p15:clr>
        </p15:guide>
        <p15:guide id="9" orient="horz" pos="6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g"/><Relationship Id="rId5" Type="http://schemas.openxmlformats.org/officeDocument/2006/relationships/image" Target="../media/image25.jp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jp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jp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901148"/>
            <a:ext cx="9143998" cy="26670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Project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2589212" y="4426226"/>
            <a:ext cx="9143998" cy="838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Aetna Insurances | Sutherland Global Services | Presenter Name: Vignesh. 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4F8870-0370-41AE-9A1F-3636FB4BE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5212" y="5515389"/>
            <a:ext cx="33813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8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59EB2-C51A-4DED-9F12-CA20B8D69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5646" y="4114800"/>
            <a:ext cx="2743200" cy="365760"/>
          </a:xfrm>
        </p:spPr>
        <p:txBody>
          <a:bodyPr/>
          <a:lstStyle/>
          <a:p>
            <a:pPr algn="ctr"/>
            <a:r>
              <a:rPr lang="en-US" dirty="0"/>
              <a:t>Contact Details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55A30B4-F1F5-467D-8C69-A3FB7BB784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984342"/>
              </p:ext>
            </p:extLst>
          </p:nvPr>
        </p:nvGraphicFramePr>
        <p:xfrm>
          <a:off x="336480" y="609600"/>
          <a:ext cx="11701533" cy="338600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595664">
                  <a:extLst>
                    <a:ext uri="{9D8B030D-6E8A-4147-A177-3AD203B41FA5}">
                      <a16:colId xmlns:a16="http://schemas.microsoft.com/office/drawing/2014/main" val="1244074208"/>
                    </a:ext>
                  </a:extLst>
                </a:gridCol>
                <a:gridCol w="3634567">
                  <a:extLst>
                    <a:ext uri="{9D8B030D-6E8A-4147-A177-3AD203B41FA5}">
                      <a16:colId xmlns:a16="http://schemas.microsoft.com/office/drawing/2014/main" val="2756511328"/>
                    </a:ext>
                  </a:extLst>
                </a:gridCol>
                <a:gridCol w="1595664">
                  <a:extLst>
                    <a:ext uri="{9D8B030D-6E8A-4147-A177-3AD203B41FA5}">
                      <a16:colId xmlns:a16="http://schemas.microsoft.com/office/drawing/2014/main" val="483124226"/>
                    </a:ext>
                  </a:extLst>
                </a:gridCol>
                <a:gridCol w="1595664">
                  <a:extLst>
                    <a:ext uri="{9D8B030D-6E8A-4147-A177-3AD203B41FA5}">
                      <a16:colId xmlns:a16="http://schemas.microsoft.com/office/drawing/2014/main" val="4121077597"/>
                    </a:ext>
                  </a:extLst>
                </a:gridCol>
                <a:gridCol w="1772959">
                  <a:extLst>
                    <a:ext uri="{9D8B030D-6E8A-4147-A177-3AD203B41FA5}">
                      <a16:colId xmlns:a16="http://schemas.microsoft.com/office/drawing/2014/main" val="942351487"/>
                    </a:ext>
                  </a:extLst>
                </a:gridCol>
                <a:gridCol w="1507015">
                  <a:extLst>
                    <a:ext uri="{9D8B030D-6E8A-4147-A177-3AD203B41FA5}">
                      <a16:colId xmlns:a16="http://schemas.microsoft.com/office/drawing/2014/main" val="2569056865"/>
                    </a:ext>
                  </a:extLst>
                </a:gridCol>
              </a:tblGrid>
              <a:tr h="81736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LOB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Description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Team Head Count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Aetna Managers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Operations Handling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Governance Call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955329"/>
                  </a:ext>
                </a:extLst>
              </a:tr>
              <a:tr h="85621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anklin Gothic Demi" panose="020B0703020102020204" pitchFamily="34" charset="0"/>
                        </a:rPr>
                        <a:t>Cash Application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Franklin Gothic Demi" panose="020B0703020102020204" pitchFamily="34" charset="0"/>
                          <a:ea typeface="+mn-ea"/>
                          <a:cs typeface="+mn-cs"/>
                        </a:rPr>
                        <a:t>Cash Application is to process premiums, allocate the same to the respective customer accounts.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anklin Gothic Demi" panose="020B0703020102020204" pitchFamily="34" charset="0"/>
                        </a:rPr>
                        <a:t>11 FTE’S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anklin Gothic Demi" panose="020B0703020102020204" pitchFamily="34" charset="0"/>
                        </a:rPr>
                        <a:t>Hill, Andrew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anklin Gothic Demi" panose="020B0703020102020204" pitchFamily="34" charset="0"/>
                        </a:rPr>
                        <a:t>Check &amp; Wire payments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anklin Gothic Demi" panose="020B0703020102020204" pitchFamily="34" charset="0"/>
                        </a:rPr>
                        <a:t>Every month 2</a:t>
                      </a:r>
                      <a:r>
                        <a:rPr lang="en-US" sz="1400" baseline="30000" dirty="0">
                          <a:latin typeface="Franklin Gothic Demi" panose="020B0703020102020204" pitchFamily="34" charset="0"/>
                        </a:rPr>
                        <a:t>nd</a:t>
                      </a:r>
                      <a:r>
                        <a:rPr lang="en-US" sz="1400" dirty="0">
                          <a:latin typeface="Franklin Gothic Demi" panose="020B0703020102020204" pitchFamily="34" charset="0"/>
                        </a:rPr>
                        <a:t>  Wednesday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485618"/>
                  </a:ext>
                </a:extLst>
              </a:tr>
              <a:tr h="59936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anklin Gothic Demi" panose="020B0703020102020204" pitchFamily="34" charset="0"/>
                        </a:rPr>
                        <a:t>Billing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anklin Gothic Demi" panose="020B0703020102020204" pitchFamily="34" charset="0"/>
                        </a:rPr>
                        <a:t>Fee received for services render.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anklin Gothic Demi" panose="020B0703020102020204" pitchFamily="34" charset="0"/>
                        </a:rPr>
                        <a:t>3 FTE’S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anklin Gothic Demi" panose="020B0703020102020204" pitchFamily="34" charset="0"/>
                        </a:rPr>
                        <a:t>Quiroga, Mario A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anklin Gothic Demi" panose="020B0703020102020204" pitchFamily="34" charset="0"/>
                        </a:rPr>
                        <a:t>Service Fee Billing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anklin Gothic Demi" panose="020B0703020102020204" pitchFamily="34" charset="0"/>
                        </a:rPr>
                        <a:t>Nil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66468"/>
                  </a:ext>
                </a:extLst>
              </a:tr>
              <a:tr h="11130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anklin Gothic Demi" panose="020B0703020102020204" pitchFamily="34" charset="0"/>
                        </a:rPr>
                        <a:t>Claims</a:t>
                      </a:r>
                    </a:p>
                    <a:p>
                      <a:pPr algn="ctr"/>
                      <a:r>
                        <a:rPr lang="en-US" sz="1400" dirty="0">
                          <a:latin typeface="Franklin Gothic Demi" panose="020B0703020102020204" pitchFamily="34" charset="0"/>
                        </a:rPr>
                        <a:t> R &amp; R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latin typeface="Franklin Gothic Demi" panose="020B0703020102020204" pitchFamily="34" charset="0"/>
                        </a:rPr>
                        <a:t>Notification to an insurance company that payment of an amount is due under the term of the policy.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anklin Gothic Demi" panose="020B0703020102020204" pitchFamily="34" charset="0"/>
                        </a:rPr>
                        <a:t>5 FTE’S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anklin Gothic Demi" panose="020B0703020102020204" pitchFamily="34" charset="0"/>
                        </a:rPr>
                        <a:t>Jacter, Lianna H; Leonardo, Al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anklin Gothic Demi" panose="020B0703020102020204" pitchFamily="34" charset="0"/>
                        </a:rPr>
                        <a:t>Accounting &amp; Operations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anklin Gothic Demi" panose="020B0703020102020204" pitchFamily="34" charset="0"/>
                        </a:rPr>
                        <a:t>Every month 2</a:t>
                      </a:r>
                      <a:r>
                        <a:rPr lang="en-US" sz="1400" baseline="30000" dirty="0">
                          <a:latin typeface="Franklin Gothic Demi" panose="020B0703020102020204" pitchFamily="34" charset="0"/>
                        </a:rPr>
                        <a:t>nd</a:t>
                      </a:r>
                      <a:r>
                        <a:rPr lang="en-US" sz="1400" dirty="0">
                          <a:latin typeface="Franklin Gothic Demi" panose="020B0703020102020204" pitchFamily="34" charset="0"/>
                        </a:rPr>
                        <a:t>  Thursday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2162881"/>
                  </a:ext>
                </a:extLst>
              </a:tr>
            </a:tbl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1FA895AE-33D7-4C8F-89AA-BA3EA1B91CE0}"/>
              </a:ext>
            </a:extLst>
          </p:cNvPr>
          <p:cNvSpPr txBox="1">
            <a:spLocks/>
          </p:cNvSpPr>
          <p:nvPr/>
        </p:nvSpPr>
        <p:spPr>
          <a:xfrm>
            <a:off x="4815646" y="124646"/>
            <a:ext cx="2743200" cy="36576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99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Process Details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AFB618F-D5BA-475D-8A76-BA46E0ED0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79" y="4480561"/>
            <a:ext cx="11701533" cy="18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372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5734F-9795-441D-8F01-29C791218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7013" y="152400"/>
            <a:ext cx="11734799" cy="609600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Hierarchy Level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 </a:t>
            </a:r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EE985BD2-0A94-45F5-B420-EA7543B361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212" y="6172200"/>
            <a:ext cx="2524125" cy="6858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C0980B-E8A2-4D7E-99EA-7B754864BE02}"/>
              </a:ext>
            </a:extLst>
          </p:cNvPr>
          <p:cNvSpPr/>
          <p:nvPr/>
        </p:nvSpPr>
        <p:spPr>
          <a:xfrm>
            <a:off x="4418011" y="914400"/>
            <a:ext cx="3048000" cy="838200"/>
          </a:xfrm>
          <a:prstGeom prst="roundRect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2">
                <a:lumMod val="50000"/>
                <a:lumOff val="5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Mukesh Nanik Masukhani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VP – Account Manager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DA02F1-DC7F-4820-BE9C-9DA0BA2102F3}"/>
              </a:ext>
            </a:extLst>
          </p:cNvPr>
          <p:cNvCxnSpPr>
            <a:stCxn id="6" idx="2"/>
          </p:cNvCxnSpPr>
          <p:nvPr/>
        </p:nvCxnSpPr>
        <p:spPr>
          <a:xfrm>
            <a:off x="5942011" y="1752600"/>
            <a:ext cx="0" cy="457200"/>
          </a:xfrm>
          <a:prstGeom prst="line">
            <a:avLst/>
          </a:prstGeom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B1A98AC-FA34-4562-A1BB-C6F6D2DAE815}"/>
              </a:ext>
            </a:extLst>
          </p:cNvPr>
          <p:cNvSpPr/>
          <p:nvPr/>
        </p:nvSpPr>
        <p:spPr>
          <a:xfrm>
            <a:off x="4418011" y="2209800"/>
            <a:ext cx="3095963" cy="838200"/>
          </a:xfrm>
          <a:prstGeom prst="roundRect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2">
                <a:lumMod val="50000"/>
                <a:lumOff val="5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Soosai Antony Neowin Missier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(Director)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EDC450D-FD02-414D-B160-042485437F23}"/>
              </a:ext>
            </a:extLst>
          </p:cNvPr>
          <p:cNvCxnSpPr>
            <a:stCxn id="9" idx="2"/>
          </p:cNvCxnSpPr>
          <p:nvPr/>
        </p:nvCxnSpPr>
        <p:spPr>
          <a:xfrm flipH="1">
            <a:off x="5965992" y="3048000"/>
            <a:ext cx="1" cy="533400"/>
          </a:xfrm>
          <a:prstGeom prst="line">
            <a:avLst/>
          </a:prstGeom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19D24C8-C48A-46BC-932F-4CB5AC545F95}"/>
              </a:ext>
            </a:extLst>
          </p:cNvPr>
          <p:cNvSpPr/>
          <p:nvPr/>
        </p:nvSpPr>
        <p:spPr>
          <a:xfrm>
            <a:off x="4418012" y="3581400"/>
            <a:ext cx="3095963" cy="914400"/>
          </a:xfrm>
          <a:prstGeom prst="roundRect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2">
                <a:lumMod val="50000"/>
                <a:lumOff val="5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Vijaya Kumar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(Associate Manager)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32AA936-6169-4577-9EF5-D9C9D7DE85AC}"/>
              </a:ext>
            </a:extLst>
          </p:cNvPr>
          <p:cNvCxnSpPr>
            <a:cxnSpLocks/>
          </p:cNvCxnSpPr>
          <p:nvPr/>
        </p:nvCxnSpPr>
        <p:spPr>
          <a:xfrm>
            <a:off x="5965992" y="4495800"/>
            <a:ext cx="0" cy="455543"/>
          </a:xfrm>
          <a:prstGeom prst="line">
            <a:avLst/>
          </a:prstGeom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A01B08-B17A-4D6F-8A2A-DBC3DD6A9E21}"/>
              </a:ext>
            </a:extLst>
          </p:cNvPr>
          <p:cNvCxnSpPr>
            <a:cxnSpLocks/>
          </p:cNvCxnSpPr>
          <p:nvPr/>
        </p:nvCxnSpPr>
        <p:spPr>
          <a:xfrm flipH="1">
            <a:off x="2132012" y="4953000"/>
            <a:ext cx="3833980" cy="0"/>
          </a:xfrm>
          <a:prstGeom prst="line">
            <a:avLst/>
          </a:prstGeom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6FF2CA-AC4B-4BDB-8C63-B259126DB882}"/>
              </a:ext>
            </a:extLst>
          </p:cNvPr>
          <p:cNvCxnSpPr/>
          <p:nvPr/>
        </p:nvCxnSpPr>
        <p:spPr>
          <a:xfrm>
            <a:off x="5965992" y="4953000"/>
            <a:ext cx="3786020" cy="0"/>
          </a:xfrm>
          <a:prstGeom prst="line">
            <a:avLst/>
          </a:prstGeom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6355710-3125-41EC-8B87-BF7134B96B83}"/>
              </a:ext>
            </a:extLst>
          </p:cNvPr>
          <p:cNvSpPr/>
          <p:nvPr/>
        </p:nvSpPr>
        <p:spPr>
          <a:xfrm>
            <a:off x="1293812" y="5257800"/>
            <a:ext cx="2057400" cy="761987"/>
          </a:xfrm>
          <a:prstGeom prst="roundRect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2">
                <a:lumMod val="50000"/>
                <a:lumOff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Service Fee Billing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D9B244C-1CCA-4581-8470-D09C25A97C48}"/>
              </a:ext>
            </a:extLst>
          </p:cNvPr>
          <p:cNvCxnSpPr/>
          <p:nvPr/>
        </p:nvCxnSpPr>
        <p:spPr>
          <a:xfrm>
            <a:off x="2132012" y="4953000"/>
            <a:ext cx="0" cy="304800"/>
          </a:xfrm>
          <a:prstGeom prst="line">
            <a:avLst/>
          </a:prstGeom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AD8652C-61E4-4919-97BD-A4A3DEB59609}"/>
              </a:ext>
            </a:extLst>
          </p:cNvPr>
          <p:cNvSpPr/>
          <p:nvPr/>
        </p:nvSpPr>
        <p:spPr>
          <a:xfrm>
            <a:off x="5013492" y="5254487"/>
            <a:ext cx="1905000" cy="761978"/>
          </a:xfrm>
          <a:prstGeom prst="roundRect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accent1">
                <a:lumMod val="75000"/>
                <a:lumOff val="25000"/>
              </a:schemeClr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Cash Application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C974DD7-EFA2-4A84-8807-39D49CBD579B}"/>
              </a:ext>
            </a:extLst>
          </p:cNvPr>
          <p:cNvCxnSpPr>
            <a:cxnSpLocks/>
          </p:cNvCxnSpPr>
          <p:nvPr/>
        </p:nvCxnSpPr>
        <p:spPr>
          <a:xfrm>
            <a:off x="5954002" y="4951343"/>
            <a:ext cx="0" cy="306457"/>
          </a:xfrm>
          <a:prstGeom prst="line">
            <a:avLst/>
          </a:prstGeom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7B26AC5-B79E-4CA3-9981-ADA3C142B983}"/>
              </a:ext>
            </a:extLst>
          </p:cNvPr>
          <p:cNvSpPr/>
          <p:nvPr/>
        </p:nvSpPr>
        <p:spPr>
          <a:xfrm>
            <a:off x="8990012" y="5254487"/>
            <a:ext cx="1750469" cy="761915"/>
          </a:xfrm>
          <a:prstGeom prst="roundRect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2">
                <a:lumMod val="50000"/>
                <a:lumOff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Claims R &amp;R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05F339B-4056-4820-B57F-B952CE8E67A9}"/>
              </a:ext>
            </a:extLst>
          </p:cNvPr>
          <p:cNvCxnSpPr/>
          <p:nvPr/>
        </p:nvCxnSpPr>
        <p:spPr>
          <a:xfrm>
            <a:off x="9752012" y="4951343"/>
            <a:ext cx="0" cy="303081"/>
          </a:xfrm>
          <a:prstGeom prst="line">
            <a:avLst/>
          </a:prstGeom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265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5C6020-5797-43E1-B811-7A9284BA3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279" y="152401"/>
            <a:ext cx="11771733" cy="6172200"/>
          </a:xfrm>
          <a:prstGeom prst="rect">
            <a:avLst/>
          </a:prstGeom>
        </p:spPr>
      </p:pic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C39FF0B2-2894-42BC-A215-86F51DCA0C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212" y="6172200"/>
            <a:ext cx="2524125" cy="685800"/>
          </a:xfrm>
          <a:prstGeom prst="rect">
            <a:avLst/>
          </a:prstGeom>
        </p:spPr>
      </p:pic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57619670-93F3-4196-8299-BA86464EF12A}"/>
              </a:ext>
            </a:extLst>
          </p:cNvPr>
          <p:cNvSpPr/>
          <p:nvPr/>
        </p:nvSpPr>
        <p:spPr>
          <a:xfrm>
            <a:off x="40030" y="152400"/>
            <a:ext cx="5486400" cy="2514600"/>
          </a:xfrm>
          <a:prstGeom prst="irregularSeal2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tx1">
                <a:lumMod val="95000"/>
                <a:lumOff val="5000"/>
                <a:alpha val="6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  <a:softEdge rad="127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cross"/>
            <a:bevelB w="82550" h="44450" prst="angle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Bodoni MT Black" panose="02070A03080606020203" pitchFamily="18" charset="0"/>
              </a:rPr>
              <a:t>What are all thing is updated in Aetna portal?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69E53A-744F-4D11-8BCB-E26B49354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279" y="2806148"/>
            <a:ext cx="2055066" cy="3001671"/>
          </a:xfrm>
          <a:prstGeom prst="rect">
            <a:avLst/>
          </a:prstGeom>
        </p:spPr>
      </p:pic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id="{0AC01539-9A46-4EB3-92A9-3683B7C10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8873" y="2941929"/>
            <a:ext cx="2329952" cy="3001671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6A1A9371-E75A-4F95-B05C-AFCC881C8A45}"/>
              </a:ext>
            </a:extLst>
          </p:cNvPr>
          <p:cNvSpPr/>
          <p:nvPr/>
        </p:nvSpPr>
        <p:spPr>
          <a:xfrm>
            <a:off x="6900462" y="2309191"/>
            <a:ext cx="2950197" cy="1524000"/>
          </a:xfrm>
          <a:prstGeom prst="cloud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Sutherland Portal home Page</a:t>
            </a:r>
          </a:p>
        </p:txBody>
      </p:sp>
      <p:sp>
        <p:nvSpPr>
          <p:cNvPr id="17" name="Star: 24 Points 16">
            <a:extLst>
              <a:ext uri="{FF2B5EF4-FFF2-40B4-BE49-F238E27FC236}">
                <a16:creationId xmlns:a16="http://schemas.microsoft.com/office/drawing/2014/main" id="{2897C1CF-117E-4DCF-8734-1C119F84DB93}"/>
              </a:ext>
            </a:extLst>
          </p:cNvPr>
          <p:cNvSpPr/>
          <p:nvPr/>
        </p:nvSpPr>
        <p:spPr>
          <a:xfrm>
            <a:off x="7271984" y="390939"/>
            <a:ext cx="2286000" cy="1066800"/>
          </a:xfrm>
          <a:prstGeom prst="star24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Franklin Gothic Demi" panose="020B0703020102020204" pitchFamily="34" charset="0"/>
              </a:rPr>
              <a:t>Governance</a:t>
            </a:r>
          </a:p>
        </p:txBody>
      </p:sp>
      <p:sp>
        <p:nvSpPr>
          <p:cNvPr id="18" name="Star: 24 Points 17">
            <a:extLst>
              <a:ext uri="{FF2B5EF4-FFF2-40B4-BE49-F238E27FC236}">
                <a16:creationId xmlns:a16="http://schemas.microsoft.com/office/drawing/2014/main" id="{F63FE8EF-A1FF-42CC-91F3-F432FB368A95}"/>
              </a:ext>
            </a:extLst>
          </p:cNvPr>
          <p:cNvSpPr/>
          <p:nvPr/>
        </p:nvSpPr>
        <p:spPr>
          <a:xfrm>
            <a:off x="9657047" y="1494196"/>
            <a:ext cx="2315619" cy="1066800"/>
          </a:xfrm>
          <a:prstGeom prst="star24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Franklin Gothic Demi" panose="020B0703020102020204" pitchFamily="34" charset="0"/>
              </a:rPr>
              <a:t>Action Log</a:t>
            </a:r>
          </a:p>
        </p:txBody>
      </p:sp>
      <p:sp>
        <p:nvSpPr>
          <p:cNvPr id="19" name="Star: 24 Points 18">
            <a:extLst>
              <a:ext uri="{FF2B5EF4-FFF2-40B4-BE49-F238E27FC236}">
                <a16:creationId xmlns:a16="http://schemas.microsoft.com/office/drawing/2014/main" id="{95E3E752-AC0C-4201-BEEC-0E822716E945}"/>
              </a:ext>
            </a:extLst>
          </p:cNvPr>
          <p:cNvSpPr/>
          <p:nvPr/>
        </p:nvSpPr>
        <p:spPr>
          <a:xfrm>
            <a:off x="7898155" y="4432824"/>
            <a:ext cx="2430119" cy="1066800"/>
          </a:xfrm>
          <a:prstGeom prst="star24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Franklin Gothic Demi" panose="020B0703020102020204" pitchFamily="34" charset="0"/>
              </a:rPr>
              <a:t>Report</a:t>
            </a:r>
          </a:p>
        </p:txBody>
      </p:sp>
      <p:sp>
        <p:nvSpPr>
          <p:cNvPr id="20" name="Star: 24 Points 19">
            <a:extLst>
              <a:ext uri="{FF2B5EF4-FFF2-40B4-BE49-F238E27FC236}">
                <a16:creationId xmlns:a16="http://schemas.microsoft.com/office/drawing/2014/main" id="{D9EBCE55-192D-4C47-B0A5-6CAB918D5D93}"/>
              </a:ext>
            </a:extLst>
          </p:cNvPr>
          <p:cNvSpPr/>
          <p:nvPr/>
        </p:nvSpPr>
        <p:spPr>
          <a:xfrm>
            <a:off x="3994092" y="4840383"/>
            <a:ext cx="2599971" cy="1066800"/>
          </a:xfrm>
          <a:prstGeom prst="star24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Franklin Gothic Demi" panose="020B0703020102020204" pitchFamily="34" charset="0"/>
              </a:rPr>
              <a:t>Controlled Repository</a:t>
            </a:r>
          </a:p>
        </p:txBody>
      </p:sp>
      <p:sp>
        <p:nvSpPr>
          <p:cNvPr id="21" name="Star: 24 Points 20">
            <a:extLst>
              <a:ext uri="{FF2B5EF4-FFF2-40B4-BE49-F238E27FC236}">
                <a16:creationId xmlns:a16="http://schemas.microsoft.com/office/drawing/2014/main" id="{84493623-82E8-43DB-A6FF-BD6568C0ADE8}"/>
              </a:ext>
            </a:extLst>
          </p:cNvPr>
          <p:cNvSpPr/>
          <p:nvPr/>
        </p:nvSpPr>
        <p:spPr>
          <a:xfrm>
            <a:off x="3137247" y="2410239"/>
            <a:ext cx="2599971" cy="1066800"/>
          </a:xfrm>
          <a:prstGeom prst="star24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Franklin Gothic Demi" panose="020B0703020102020204" pitchFamily="34" charset="0"/>
              </a:rPr>
              <a:t>Operations Repository</a:t>
            </a:r>
          </a:p>
        </p:txBody>
      </p:sp>
      <p:sp>
        <p:nvSpPr>
          <p:cNvPr id="22" name="Star: 24 Points 21">
            <a:extLst>
              <a:ext uri="{FF2B5EF4-FFF2-40B4-BE49-F238E27FC236}">
                <a16:creationId xmlns:a16="http://schemas.microsoft.com/office/drawing/2014/main" id="{62FCC1EF-E693-4FB7-8BB8-0FAFA3C96FFC}"/>
              </a:ext>
            </a:extLst>
          </p:cNvPr>
          <p:cNvSpPr/>
          <p:nvPr/>
        </p:nvSpPr>
        <p:spPr>
          <a:xfrm>
            <a:off x="4653026" y="1230795"/>
            <a:ext cx="2286000" cy="1066800"/>
          </a:xfrm>
          <a:prstGeom prst="star24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Franklin Gothic Demi" panose="020B0703020102020204" pitchFamily="34" charset="0"/>
              </a:rPr>
              <a:t>Contact List</a:t>
            </a:r>
          </a:p>
        </p:txBody>
      </p:sp>
    </p:spTree>
    <p:extLst>
      <p:ext uri="{BB962C8B-B14F-4D97-AF65-F5344CB8AC3E}">
        <p14:creationId xmlns:p14="http://schemas.microsoft.com/office/powerpoint/2010/main" val="3549767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0B064F7F-403B-4BEA-AF18-A1396FF6D7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212" y="6172200"/>
            <a:ext cx="2524125" cy="685800"/>
          </a:xfrm>
          <a:prstGeom prst="rect">
            <a:avLst/>
          </a:prstGeom>
        </p:spPr>
      </p:pic>
      <p:sp>
        <p:nvSpPr>
          <p:cNvPr id="8" name="Star: 6 Points 7">
            <a:extLst>
              <a:ext uri="{FF2B5EF4-FFF2-40B4-BE49-F238E27FC236}">
                <a16:creationId xmlns:a16="http://schemas.microsoft.com/office/drawing/2014/main" id="{D87030EF-73E8-4228-86F2-CF44A402C1A5}"/>
              </a:ext>
            </a:extLst>
          </p:cNvPr>
          <p:cNvSpPr/>
          <p:nvPr/>
        </p:nvSpPr>
        <p:spPr>
          <a:xfrm>
            <a:off x="11000267" y="222116"/>
            <a:ext cx="1083434" cy="957471"/>
          </a:xfrm>
          <a:prstGeom prst="star6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FFC000"/>
            </a:solidFill>
          </a:ln>
          <a:effectLst>
            <a:glow rad="101600">
              <a:schemeClr val="accent5">
                <a:alpha val="6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News letter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DE373C-A47F-4ED4-B41B-510A49C79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4700" y="1892831"/>
            <a:ext cx="2524125" cy="2563647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7E2626F-F0FC-4C13-A515-32CE22F77D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423670" y="4753032"/>
            <a:ext cx="1227518" cy="833379"/>
          </a:xfrm>
          <a:prstGeom prst="star6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FFC000"/>
            </a:solidFill>
          </a:ln>
          <a:effectLst>
            <a:glow rad="101600">
              <a:schemeClr val="accent5">
                <a:alpha val="6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Team Dinner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A33D1D2-F745-4FC9-8A70-EE3A20D60B3B}"/>
              </a:ext>
            </a:extLst>
          </p:cNvPr>
          <p:cNvSpPr txBox="1">
            <a:spLocks/>
          </p:cNvSpPr>
          <p:nvPr/>
        </p:nvSpPr>
        <p:spPr>
          <a:xfrm>
            <a:off x="9085916" y="275479"/>
            <a:ext cx="1227518" cy="1175947"/>
          </a:xfrm>
          <a:prstGeom prst="star6">
            <a:avLst/>
          </a:prstGeom>
          <a:solidFill>
            <a:schemeClr val="tx1">
              <a:lumMod val="65000"/>
              <a:lumOff val="35000"/>
            </a:schemeClr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>
            <a:glow rad="101600">
              <a:schemeClr val="accent5">
                <a:alpha val="6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126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None/>
              <a:defRPr sz="2199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126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None/>
              <a:defRPr sz="21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33293" indent="-228531" algn="l" defTabSz="914126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Arial"/>
              <a:buChar char="•"/>
              <a:defRPr sz="21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17370" indent="-228531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bg2"/>
              </a:buClr>
              <a:buFont typeface="Arial"/>
              <a:buChar char="•"/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03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Team Outing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9544BFE0-5011-45B5-A784-16D41033CECC}"/>
              </a:ext>
            </a:extLst>
          </p:cNvPr>
          <p:cNvSpPr txBox="1">
            <a:spLocks/>
          </p:cNvSpPr>
          <p:nvPr/>
        </p:nvSpPr>
        <p:spPr>
          <a:xfrm>
            <a:off x="8410318" y="3547601"/>
            <a:ext cx="1151318" cy="1006999"/>
          </a:xfrm>
          <a:prstGeom prst="star6">
            <a:avLst/>
          </a:prstGeom>
          <a:solidFill>
            <a:schemeClr val="tx1">
              <a:lumMod val="65000"/>
              <a:lumOff val="35000"/>
            </a:schemeClr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>
            <a:glow rad="101600">
              <a:schemeClr val="accent5">
                <a:alpha val="6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126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None/>
              <a:defRPr sz="2199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126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None/>
              <a:defRPr sz="21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33293" indent="-228531" algn="l" defTabSz="914126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Arial"/>
              <a:buChar char="•"/>
              <a:defRPr sz="21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17370" indent="-228531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bg2"/>
              </a:buClr>
              <a:buFont typeface="Arial"/>
              <a:buChar char="•"/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03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Fun Friday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F024EDC-A120-48C6-AC8B-81BE4D38F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931" y="997853"/>
            <a:ext cx="3223760" cy="470866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A5DE56A-5F67-4915-A9EC-77890C37F42C}"/>
              </a:ext>
            </a:extLst>
          </p:cNvPr>
          <p:cNvSpPr/>
          <p:nvPr/>
        </p:nvSpPr>
        <p:spPr>
          <a:xfrm>
            <a:off x="4113211" y="4712604"/>
            <a:ext cx="914401" cy="38099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  <a:latin typeface="Arial Rounded MT Bold" panose="020F0704030504030204" pitchFamily="34" charset="0"/>
              </a:rPr>
              <a:t>R &amp; R</a:t>
            </a:r>
          </a:p>
        </p:txBody>
      </p:sp>
      <p:sp>
        <p:nvSpPr>
          <p:cNvPr id="18" name="Arrow: Notched Right 17">
            <a:extLst>
              <a:ext uri="{FF2B5EF4-FFF2-40B4-BE49-F238E27FC236}">
                <a16:creationId xmlns:a16="http://schemas.microsoft.com/office/drawing/2014/main" id="{23543D2C-06F8-403A-9305-8F2E8351A49E}"/>
              </a:ext>
            </a:extLst>
          </p:cNvPr>
          <p:cNvSpPr/>
          <p:nvPr/>
        </p:nvSpPr>
        <p:spPr>
          <a:xfrm>
            <a:off x="105124" y="952500"/>
            <a:ext cx="2811117" cy="952500"/>
          </a:xfrm>
          <a:prstGeom prst="notched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5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r>
              <a:rPr lang="en-US" sz="1400" dirty="0">
                <a:solidFill>
                  <a:schemeClr val="accent5"/>
                </a:solidFill>
              </a:rPr>
              <a:t>You make a Differences Award</a:t>
            </a:r>
          </a:p>
        </p:txBody>
      </p:sp>
      <p:sp>
        <p:nvSpPr>
          <p:cNvPr id="19" name="Arrow: Notched Right 18">
            <a:extLst>
              <a:ext uri="{FF2B5EF4-FFF2-40B4-BE49-F238E27FC236}">
                <a16:creationId xmlns:a16="http://schemas.microsoft.com/office/drawing/2014/main" id="{8BD9B037-029C-490E-A24A-7C3DE98E7596}"/>
              </a:ext>
            </a:extLst>
          </p:cNvPr>
          <p:cNvSpPr/>
          <p:nvPr/>
        </p:nvSpPr>
        <p:spPr>
          <a:xfrm>
            <a:off x="90351" y="2768274"/>
            <a:ext cx="3133409" cy="952500"/>
          </a:xfrm>
          <a:prstGeom prst="notched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5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r>
              <a:rPr lang="en-US" sz="1400" dirty="0">
                <a:solidFill>
                  <a:schemeClr val="accent5"/>
                </a:solidFill>
              </a:rPr>
              <a:t>Numero UNO Award - Team</a:t>
            </a:r>
          </a:p>
        </p:txBody>
      </p:sp>
      <p:sp>
        <p:nvSpPr>
          <p:cNvPr id="20" name="Arrow: Notched Right 19">
            <a:extLst>
              <a:ext uri="{FF2B5EF4-FFF2-40B4-BE49-F238E27FC236}">
                <a16:creationId xmlns:a16="http://schemas.microsoft.com/office/drawing/2014/main" id="{C01044AA-29DB-4568-BD46-EAFF44D87EFF}"/>
              </a:ext>
            </a:extLst>
          </p:cNvPr>
          <p:cNvSpPr/>
          <p:nvPr/>
        </p:nvSpPr>
        <p:spPr>
          <a:xfrm>
            <a:off x="0" y="4617353"/>
            <a:ext cx="3223760" cy="952500"/>
          </a:xfrm>
          <a:prstGeom prst="notched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5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r>
              <a:rPr lang="en-US" sz="1400" dirty="0">
                <a:solidFill>
                  <a:schemeClr val="accent5"/>
                </a:solidFill>
              </a:rPr>
              <a:t>Mater Mind Award</a:t>
            </a:r>
          </a:p>
        </p:txBody>
      </p:sp>
      <p:sp>
        <p:nvSpPr>
          <p:cNvPr id="24" name="Arrow: Left 23">
            <a:extLst>
              <a:ext uri="{FF2B5EF4-FFF2-40B4-BE49-F238E27FC236}">
                <a16:creationId xmlns:a16="http://schemas.microsoft.com/office/drawing/2014/main" id="{9087CB7D-C99E-4408-A723-5093BA467F01}"/>
              </a:ext>
            </a:extLst>
          </p:cNvPr>
          <p:cNvSpPr/>
          <p:nvPr/>
        </p:nvSpPr>
        <p:spPr>
          <a:xfrm>
            <a:off x="6124528" y="997853"/>
            <a:ext cx="2643994" cy="907147"/>
          </a:xfrm>
          <a:prstGeom prst="left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FFC0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r>
              <a:rPr lang="en-US" sz="1400" dirty="0">
                <a:solidFill>
                  <a:schemeClr val="accent5"/>
                </a:solidFill>
              </a:rPr>
              <a:t>Alchemist Award</a:t>
            </a:r>
          </a:p>
        </p:txBody>
      </p:sp>
      <p:sp>
        <p:nvSpPr>
          <p:cNvPr id="25" name="Arrow: Left 24">
            <a:extLst>
              <a:ext uri="{FF2B5EF4-FFF2-40B4-BE49-F238E27FC236}">
                <a16:creationId xmlns:a16="http://schemas.microsoft.com/office/drawing/2014/main" id="{930FF603-5F34-49D0-93BB-709DCCA2C71C}"/>
              </a:ext>
            </a:extLst>
          </p:cNvPr>
          <p:cNvSpPr/>
          <p:nvPr/>
        </p:nvSpPr>
        <p:spPr>
          <a:xfrm>
            <a:off x="5937973" y="2576166"/>
            <a:ext cx="2643994" cy="907147"/>
          </a:xfrm>
          <a:prstGeom prst="left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FFC0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r>
              <a:rPr lang="en-US" sz="1400" dirty="0">
                <a:solidFill>
                  <a:schemeClr val="accent5"/>
                </a:solidFill>
              </a:rPr>
              <a:t>New SPARK Award</a:t>
            </a:r>
          </a:p>
        </p:txBody>
      </p:sp>
      <p:sp>
        <p:nvSpPr>
          <p:cNvPr id="26" name="Arrow: Left 25">
            <a:extLst>
              <a:ext uri="{FF2B5EF4-FFF2-40B4-BE49-F238E27FC236}">
                <a16:creationId xmlns:a16="http://schemas.microsoft.com/office/drawing/2014/main" id="{5ED01E49-1CE8-4001-ADED-4C077140EC11}"/>
              </a:ext>
            </a:extLst>
          </p:cNvPr>
          <p:cNvSpPr/>
          <p:nvPr/>
        </p:nvSpPr>
        <p:spPr>
          <a:xfrm>
            <a:off x="5888971" y="4651566"/>
            <a:ext cx="3097006" cy="907147"/>
          </a:xfrm>
          <a:prstGeom prst="left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FFC0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r>
              <a:rPr lang="en-US" sz="1400" dirty="0">
                <a:solidFill>
                  <a:schemeClr val="accent5"/>
                </a:solidFill>
              </a:rPr>
              <a:t>SPOT Award</a:t>
            </a:r>
          </a:p>
        </p:txBody>
      </p:sp>
      <p:sp>
        <p:nvSpPr>
          <p:cNvPr id="27" name="Scroll: Horizontal 26">
            <a:extLst>
              <a:ext uri="{FF2B5EF4-FFF2-40B4-BE49-F238E27FC236}">
                <a16:creationId xmlns:a16="http://schemas.microsoft.com/office/drawing/2014/main" id="{52D8529D-2442-4A65-B6D1-3E5DDE20301C}"/>
              </a:ext>
            </a:extLst>
          </p:cNvPr>
          <p:cNvSpPr/>
          <p:nvPr/>
        </p:nvSpPr>
        <p:spPr>
          <a:xfrm>
            <a:off x="2960931" y="205856"/>
            <a:ext cx="3590681" cy="655330"/>
          </a:xfrm>
          <a:prstGeom prst="horizontalScroll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5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Award Category</a:t>
            </a:r>
          </a:p>
        </p:txBody>
      </p:sp>
    </p:spTree>
    <p:extLst>
      <p:ext uri="{BB962C8B-B14F-4D97-AF65-F5344CB8AC3E}">
        <p14:creationId xmlns:p14="http://schemas.microsoft.com/office/powerpoint/2010/main" val="3774674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D9A6F-D783-47DC-B690-4F0D3D46B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odoni MT Black" panose="02070A03080606020203" pitchFamily="18" charset="0"/>
              </a:rPr>
              <a:t>Things to Know</a:t>
            </a:r>
          </a:p>
        </p:txBody>
      </p:sp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49BBD981-5EDF-462F-B916-3FB7C6E48A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212" y="6172200"/>
            <a:ext cx="2524125" cy="685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624FEA-DF6F-4B53-8677-0BEFE48EC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" y="1295400"/>
            <a:ext cx="11302272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508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5AAC7E-50DB-4149-B0FB-729E3C76B1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3212" y="576262"/>
            <a:ext cx="11734800" cy="559593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 Do’s </a:t>
            </a:r>
            <a:endParaRPr lang="en-US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200" dirty="0"/>
              <a:t>Lock your computer before you walk away.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200" dirty="0"/>
              <a:t>Check your Sutherland outlook mailbox often.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200" dirty="0"/>
              <a:t>Wear your ID card inside the office premises.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200" dirty="0"/>
              <a:t>Shutdown your system (SGS &amp; Citrix) properly once your shift over.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200" dirty="0"/>
              <a:t>Share the shift mobile number to your parents for emergency contact.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Attendances correction need to sent before 22nd of every month.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pic>
        <p:nvPicPr>
          <p:cNvPr id="5" name="Picture 4" descr="untitled1.png">
            <a:extLst>
              <a:ext uri="{FF2B5EF4-FFF2-40B4-BE49-F238E27FC236}">
                <a16:creationId xmlns:a16="http://schemas.microsoft.com/office/drawing/2014/main" id="{F42C3A72-D622-4F2F-AC40-32B69643CCE1}"/>
              </a:ext>
            </a:extLst>
          </p:cNvPr>
          <p:cNvPicPr/>
          <p:nvPr/>
        </p:nvPicPr>
        <p:blipFill>
          <a:blip r:embed="rId2" cstate="print"/>
          <a:srcRect r="53556"/>
          <a:stretch>
            <a:fillRect/>
          </a:stretch>
        </p:blipFill>
        <p:spPr>
          <a:xfrm>
            <a:off x="380663" y="712304"/>
            <a:ext cx="2590800" cy="2209800"/>
          </a:xfrm>
          <a:prstGeom prst="rect">
            <a:avLst/>
          </a:prstGeom>
        </p:spPr>
      </p:pic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17C4A752-499A-456A-9DB7-289755D342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212" y="6172200"/>
            <a:ext cx="2524125" cy="685800"/>
          </a:xfrm>
          <a:prstGeom prst="rect">
            <a:avLst/>
          </a:prstGeom>
        </p:spPr>
      </p:pic>
      <p:pic>
        <p:nvPicPr>
          <p:cNvPr id="7" name="Picture 6" descr="untitled1.png">
            <a:extLst>
              <a:ext uri="{FF2B5EF4-FFF2-40B4-BE49-F238E27FC236}">
                <a16:creationId xmlns:a16="http://schemas.microsoft.com/office/drawing/2014/main" id="{8DAAE6A1-7699-48BD-B98E-A55FD70425A2}"/>
              </a:ext>
            </a:extLst>
          </p:cNvPr>
          <p:cNvPicPr/>
          <p:nvPr/>
        </p:nvPicPr>
        <p:blipFill>
          <a:blip r:embed="rId2" cstate="print"/>
          <a:srcRect l="55230"/>
          <a:stretch>
            <a:fillRect/>
          </a:stretch>
        </p:blipFill>
        <p:spPr>
          <a:xfrm>
            <a:off x="9215773" y="712304"/>
            <a:ext cx="2374563" cy="229220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AFACD7-AF56-4176-B936-087F71FC916F}"/>
              </a:ext>
            </a:extLst>
          </p:cNvPr>
          <p:cNvSpPr/>
          <p:nvPr/>
        </p:nvSpPr>
        <p:spPr>
          <a:xfrm>
            <a:off x="7919830" y="295579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Don’ts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7A9973-7185-445B-B8D6-8EBEA44AF1D8}"/>
              </a:ext>
            </a:extLst>
          </p:cNvPr>
          <p:cNvSpPr/>
          <p:nvPr/>
        </p:nvSpPr>
        <p:spPr>
          <a:xfrm>
            <a:off x="7161212" y="3616787"/>
            <a:ext cx="4876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 defTabSz="914126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1" dirty="0"/>
              <a:t>Don’t wear round neck/V-neck tees.</a:t>
            </a:r>
          </a:p>
          <a:p>
            <a:pPr marL="342900" marR="0" indent="-342900" defTabSz="914126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1" dirty="0"/>
              <a:t>Don’t wear sandals &amp; clogs.</a:t>
            </a:r>
          </a:p>
          <a:p>
            <a:pPr marL="342900" marR="0" indent="-342900" defTabSz="914126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1" dirty="0"/>
              <a:t>Don’t wear collared t-shirt on Monday.</a:t>
            </a:r>
          </a:p>
          <a:p>
            <a:pPr marL="342900" marR="0" indent="-342900" defTabSz="914126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1" dirty="0"/>
              <a:t>Don’t bring your mobile inside the production floor.</a:t>
            </a:r>
          </a:p>
          <a:p>
            <a:pPr marL="342900" marR="0" indent="-342900" defTabSz="914126">
              <a:spcBef>
                <a:spcPts val="12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200" b="1" dirty="0"/>
              <a:t>Don’t bring any snacks/food inside the production floor.</a:t>
            </a:r>
          </a:p>
        </p:txBody>
      </p:sp>
    </p:spTree>
    <p:extLst>
      <p:ext uri="{BB962C8B-B14F-4D97-AF65-F5344CB8AC3E}">
        <p14:creationId xmlns:p14="http://schemas.microsoft.com/office/powerpoint/2010/main" val="3028200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C96DFC-6760-44B7-B568-4B64FF9B2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0" y="365327"/>
            <a:ext cx="11887201" cy="55020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C3BB1B-1FBD-4597-AED0-212255E8D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0212" y="1347198"/>
            <a:ext cx="6513681" cy="1752600"/>
          </a:xfrm>
        </p:spPr>
        <p:txBody>
          <a:bodyPr/>
          <a:lstStyle/>
          <a:p>
            <a:pPr algn="ctr"/>
            <a:r>
              <a:rPr lang="en-US" sz="6000" dirty="0">
                <a:solidFill>
                  <a:schemeClr val="accent2"/>
                </a:solidFill>
                <a:latin typeface="Bernard MT Condensed" panose="02050806060905020404" pitchFamily="18" charset="0"/>
              </a:rPr>
              <a:t>Any Questions </a:t>
            </a:r>
            <a:br>
              <a:rPr lang="en-US" sz="6000" dirty="0">
                <a:solidFill>
                  <a:schemeClr val="accent2"/>
                </a:solidFill>
                <a:latin typeface="Bernard MT Condensed" panose="02050806060905020404" pitchFamily="18" charset="0"/>
              </a:rPr>
            </a:br>
            <a:r>
              <a:rPr lang="en-US" sz="6000" dirty="0">
                <a:solidFill>
                  <a:schemeClr val="accent2"/>
                </a:solidFill>
                <a:latin typeface="Bernard MT Condensed" panose="02050806060905020404" pitchFamily="18" charset="0"/>
              </a:rPr>
              <a:t>and Feedback</a:t>
            </a:r>
          </a:p>
        </p:txBody>
      </p:sp>
    </p:spTree>
    <p:extLst>
      <p:ext uri="{BB962C8B-B14F-4D97-AF65-F5344CB8AC3E}">
        <p14:creationId xmlns:p14="http://schemas.microsoft.com/office/powerpoint/2010/main" val="2689584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60E1D-90A9-4D31-AF07-2F387744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12" y="152400"/>
            <a:ext cx="4219383" cy="5091404"/>
          </a:xfrm>
        </p:spPr>
        <p:txBody>
          <a:bodyPr/>
          <a:lstStyle/>
          <a:p>
            <a:r>
              <a:rPr lang="en-US" dirty="0">
                <a:latin typeface="Bernard MT Condensed" panose="02050806060905020404" pitchFamily="18" charset="0"/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2510849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387441-7BEB-4EBE-B2E4-D2841EF3B6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0"/>
            <a:ext cx="12188824" cy="6172200"/>
          </a:xfrm>
        </p:spPr>
      </p:pic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55433055-A623-4B4F-8563-7055C0D4BC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212" y="6122504"/>
            <a:ext cx="2524125" cy="73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43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10D8C636-1CD6-4A1F-81E9-A1EA9278F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612" y="457200"/>
            <a:ext cx="11353800" cy="5486400"/>
          </a:xfrm>
          <a:solidFill>
            <a:schemeClr val="accent1">
              <a:lumMod val="60000"/>
              <a:lumOff val="40000"/>
            </a:schemeClr>
          </a:solidFill>
          <a:ln>
            <a:solidFill>
              <a:srgbClr val="7030A0"/>
            </a:solidFill>
          </a:ln>
          <a:effectLst>
            <a:glow rad="228600">
              <a:schemeClr val="accent1">
                <a:satMod val="175000"/>
                <a:alpha val="38000"/>
              </a:schemeClr>
            </a:glow>
          </a:effectLst>
          <a:scene3d>
            <a:camera prst="orthographicFront"/>
            <a:lightRig rig="threePt" dir="t"/>
          </a:scene3d>
          <a:sp3d contourW="12700" prstMaterial="matte">
            <a:bevelT w="152400" h="50800" prst="softRound"/>
            <a:contourClr>
              <a:schemeClr val="bg1"/>
            </a:contourClr>
          </a:sp3d>
        </p:spPr>
      </p:pic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57F3671B-2970-42D6-9D58-7693C84A65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981" y="6112412"/>
            <a:ext cx="2743200" cy="74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71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02CAB6-0D5E-4481-A44F-A7B1219C75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636078"/>
            <a:ext cx="4629275" cy="3632200"/>
          </a:xfr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F4A500EB-6E3D-40D1-B447-C71E821CB50B}"/>
              </a:ext>
            </a:extLst>
          </p:cNvPr>
          <p:cNvSpPr/>
          <p:nvPr/>
        </p:nvSpPr>
        <p:spPr>
          <a:xfrm>
            <a:off x="227012" y="67366"/>
            <a:ext cx="6172200" cy="1905000"/>
          </a:xfrm>
          <a:prstGeom prst="cloudCallou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    </a:t>
            </a: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What is Aetna</a:t>
            </a:r>
            <a:r>
              <a:rPr lang="en-US" sz="8800" dirty="0">
                <a:solidFill>
                  <a:schemeClr val="tx1"/>
                </a:solidFill>
                <a:latin typeface="Arial Black" panose="020B0A04020102020204" pitchFamily="34" charset="0"/>
              </a:rPr>
              <a:t>?</a:t>
            </a:r>
            <a:r>
              <a:rPr lang="en-US" sz="72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707BBAE3-3AA0-4462-BAC2-5F9A4D1954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412" y="6060661"/>
            <a:ext cx="2524125" cy="787400"/>
          </a:xfrm>
          <a:prstGeom prst="rect">
            <a:avLst/>
          </a:prstGeo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8EA72DC6-B675-400D-9905-8B6FD8EAE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8424" y="72887"/>
            <a:ext cx="3148584" cy="3810000"/>
          </a:xfrm>
          <a:prstGeom prst="rect">
            <a:avLst/>
          </a:prstGeom>
        </p:spPr>
      </p:pic>
      <p:sp>
        <p:nvSpPr>
          <p:cNvPr id="9" name="Flowchart: Sequential Access Storage 8">
            <a:extLst>
              <a:ext uri="{FF2B5EF4-FFF2-40B4-BE49-F238E27FC236}">
                <a16:creationId xmlns:a16="http://schemas.microsoft.com/office/drawing/2014/main" id="{CE3DAD67-0A70-47A0-B8E3-DD5B5781E027}"/>
              </a:ext>
            </a:extLst>
          </p:cNvPr>
          <p:cNvSpPr/>
          <p:nvPr/>
        </p:nvSpPr>
        <p:spPr>
          <a:xfrm>
            <a:off x="3267138" y="1272761"/>
            <a:ext cx="7391400" cy="5181600"/>
          </a:xfrm>
          <a:prstGeom prst="flowChartMagneticTape">
            <a:avLst/>
          </a:pr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RightUp"/>
              <a:lightRig rig="threePt" dir="t"/>
            </a:scene3d>
          </a:bodyPr>
          <a:lstStyle/>
          <a:p>
            <a:pPr algn="just"/>
            <a:r>
              <a:rPr 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</a:rPr>
              <a:t>Aetna’s company name is inspired from Mt. Etna, which was the most active volcano in Europe.</a:t>
            </a:r>
          </a:p>
          <a:p>
            <a:pPr algn="just"/>
            <a:r>
              <a:rPr 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</a:rPr>
              <a:t>Aetna Inc., incorporated on December 20, 1982, is a diversified healthcare benefits company. The Company operates through three segments: Health care, Group Insurance and Large Case Pensions. Aetna is a member of the Fortune 500. Aetna revenue as of 2017 is $ 60.53 Billion.</a:t>
            </a:r>
          </a:p>
          <a:p>
            <a:pPr algn="ctr"/>
            <a:endParaRPr lang="en-US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110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9CD492-28DC-48FD-9452-A96AD3F9BC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0412" y="152400"/>
            <a:ext cx="3701978" cy="2827900"/>
          </a:xfrm>
        </p:spPr>
      </p:pic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04E070E3-5B65-4169-A900-25A088F78A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212" y="6100417"/>
            <a:ext cx="2524125" cy="787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2FAF9F-8DDA-4F35-A288-AA4B65ACF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7614" y="152400"/>
            <a:ext cx="5357196" cy="41907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7232A9-F368-4B52-9EAC-FBAAA9751A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862" y="3276600"/>
            <a:ext cx="5821881" cy="336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43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97D032-8334-43AF-B14F-55BD9F979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5212" y="1361661"/>
            <a:ext cx="9906000" cy="4547965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313B94-17D6-4668-BD72-EA743EE27E48}"/>
              </a:ext>
            </a:extLst>
          </p:cNvPr>
          <p:cNvSpPr/>
          <p:nvPr/>
        </p:nvSpPr>
        <p:spPr>
          <a:xfrm>
            <a:off x="3174033" y="1219200"/>
            <a:ext cx="60198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chemeClr val="bg1"/>
                  </a:solidFill>
                </a:ln>
                <a:latin typeface="Rockwell Extra Bold" panose="02060903040505020403" pitchFamily="18" charset="0"/>
              </a:rPr>
              <a:t>A</a:t>
            </a:r>
            <a:r>
              <a:rPr lang="en-US" sz="2800" dirty="0">
                <a:ln>
                  <a:solidFill>
                    <a:schemeClr val="bg1"/>
                  </a:solidFill>
                </a:ln>
                <a:latin typeface="Arial Black" panose="020B0A04020102020204" pitchFamily="34" charset="0"/>
              </a:rPr>
              <a:t>et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Aetna &amp; Sutherland</a:t>
            </a:r>
          </a:p>
          <a:p>
            <a:pPr algn="ctr"/>
            <a:endParaRPr lang="en-US" sz="2800" dirty="0">
              <a:ln>
                <a:solidFill>
                  <a:schemeClr val="bg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6EBAAE1-BAA9-4AED-8EFF-CDE8DA1B05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412" y="6073913"/>
            <a:ext cx="2524125" cy="787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5A1A20-2F15-4126-B244-18A5DA3E6326}"/>
              </a:ext>
            </a:extLst>
          </p:cNvPr>
          <p:cNvSpPr/>
          <p:nvPr/>
        </p:nvSpPr>
        <p:spPr>
          <a:xfrm>
            <a:off x="4189412" y="5559287"/>
            <a:ext cx="4191000" cy="599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Join Hands on Oct 2014</a:t>
            </a:r>
          </a:p>
        </p:txBody>
      </p:sp>
    </p:spTree>
    <p:extLst>
      <p:ext uri="{BB962C8B-B14F-4D97-AF65-F5344CB8AC3E}">
        <p14:creationId xmlns:p14="http://schemas.microsoft.com/office/powerpoint/2010/main" val="837357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0DA728-A981-4E93-B7B2-2B743CC2F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12" y="228600"/>
            <a:ext cx="4953000" cy="1981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80268A-EF50-4006-ACD8-76384EBCF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412" y="228599"/>
            <a:ext cx="5103812" cy="19812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croll: Horizontal 5">
            <a:extLst>
              <a:ext uri="{FF2B5EF4-FFF2-40B4-BE49-F238E27FC236}">
                <a16:creationId xmlns:a16="http://schemas.microsoft.com/office/drawing/2014/main" id="{18A3AE24-8F1A-4E17-8466-192983C20C17}"/>
              </a:ext>
            </a:extLst>
          </p:cNvPr>
          <p:cNvSpPr/>
          <p:nvPr/>
        </p:nvSpPr>
        <p:spPr>
          <a:xfrm>
            <a:off x="227012" y="2286000"/>
            <a:ext cx="4953000" cy="685800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Go Live on Feb 20</a:t>
            </a:r>
            <a:r>
              <a:rPr lang="en-US" baseline="30000" dirty="0">
                <a:solidFill>
                  <a:schemeClr val="tx1"/>
                </a:solidFill>
                <a:latin typeface="Arial Black" panose="020B0A04020102020204" pitchFamily="34" charset="0"/>
              </a:rPr>
              <a:t>th</a:t>
            </a:r>
          </a:p>
          <a:p>
            <a:pPr algn="ctr"/>
            <a:r>
              <a:rPr lang="en-US" baseline="30000" dirty="0">
                <a:solidFill>
                  <a:schemeClr val="tx1"/>
                </a:solidFill>
                <a:latin typeface="Arial Black" panose="020B0A04020102020204" pitchFamily="34" charset="0"/>
              </a:rPr>
              <a:t>  </a:t>
            </a:r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2015</a:t>
            </a:r>
          </a:p>
        </p:txBody>
      </p:sp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399B068B-B166-4D80-BB05-4156158AC750}"/>
              </a:ext>
            </a:extLst>
          </p:cNvPr>
          <p:cNvSpPr/>
          <p:nvPr/>
        </p:nvSpPr>
        <p:spPr>
          <a:xfrm>
            <a:off x="6848335" y="2252870"/>
            <a:ext cx="5103812" cy="685800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  <a:r>
              <a:rPr lang="en-US" baseline="30000" dirty="0">
                <a:solidFill>
                  <a:schemeClr val="tx1"/>
                </a:solidFill>
                <a:latin typeface="Arial Black" panose="020B0A04020102020204" pitchFamily="34" charset="0"/>
              </a:rPr>
              <a:t>st</a:t>
            </a:r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 Anniversary Feb 20</a:t>
            </a:r>
            <a:r>
              <a:rPr lang="en-US" baseline="30000" dirty="0">
                <a:solidFill>
                  <a:schemeClr val="tx1"/>
                </a:solidFill>
                <a:latin typeface="Arial Black" panose="020B0A04020102020204" pitchFamily="34" charset="0"/>
              </a:rPr>
              <a:t>th</a:t>
            </a:r>
            <a:endParaRPr lang="en-US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2016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7DE237-2B2D-4406-945C-27290BB0F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12" y="3054626"/>
            <a:ext cx="4953000" cy="2431774"/>
          </a:xfrm>
          <a:prstGeom prst="rect">
            <a:avLst/>
          </a:prstGeom>
        </p:spPr>
      </p:pic>
      <p:sp>
        <p:nvSpPr>
          <p:cNvPr id="10" name="Scroll: Horizontal 9">
            <a:extLst>
              <a:ext uri="{FF2B5EF4-FFF2-40B4-BE49-F238E27FC236}">
                <a16:creationId xmlns:a16="http://schemas.microsoft.com/office/drawing/2014/main" id="{3605CF73-5CD0-49FB-B186-441A31918EB4}"/>
              </a:ext>
            </a:extLst>
          </p:cNvPr>
          <p:cNvSpPr/>
          <p:nvPr/>
        </p:nvSpPr>
        <p:spPr>
          <a:xfrm>
            <a:off x="303212" y="5569226"/>
            <a:ext cx="4876800" cy="685800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  <a:r>
              <a:rPr lang="en-US" baseline="30000" dirty="0">
                <a:solidFill>
                  <a:schemeClr val="tx1"/>
                </a:solidFill>
                <a:latin typeface="Arial Black" panose="020B0A04020102020204" pitchFamily="34" charset="0"/>
              </a:rPr>
              <a:t>nd</a:t>
            </a:r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 Anniversary Feb 20</a:t>
            </a:r>
            <a:r>
              <a:rPr lang="en-US" baseline="30000" dirty="0">
                <a:solidFill>
                  <a:schemeClr val="tx1"/>
                </a:solidFill>
                <a:latin typeface="Arial Black" panose="020B0A04020102020204" pitchFamily="34" charset="0"/>
              </a:rPr>
              <a:t>th</a:t>
            </a:r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2017</a:t>
            </a:r>
          </a:p>
        </p:txBody>
      </p:sp>
      <p:sp>
        <p:nvSpPr>
          <p:cNvPr id="11" name="Scroll: Horizontal 10">
            <a:extLst>
              <a:ext uri="{FF2B5EF4-FFF2-40B4-BE49-F238E27FC236}">
                <a16:creationId xmlns:a16="http://schemas.microsoft.com/office/drawing/2014/main" id="{8AD3CA25-B629-4BC6-BC51-342BABB38967}"/>
              </a:ext>
            </a:extLst>
          </p:cNvPr>
          <p:cNvSpPr/>
          <p:nvPr/>
        </p:nvSpPr>
        <p:spPr>
          <a:xfrm>
            <a:off x="6969917" y="5486400"/>
            <a:ext cx="4982229" cy="768626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  <a:r>
              <a:rPr lang="en-US" baseline="30000" dirty="0">
                <a:solidFill>
                  <a:schemeClr val="tx1"/>
                </a:solidFill>
                <a:latin typeface="Arial Black" panose="020B0A04020102020204" pitchFamily="34" charset="0"/>
              </a:rPr>
              <a:t>rd</a:t>
            </a:r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 Anniversary Feb 20</a:t>
            </a:r>
            <a:r>
              <a:rPr lang="en-US" baseline="30000" dirty="0">
                <a:solidFill>
                  <a:schemeClr val="tx1"/>
                </a:solidFill>
                <a:latin typeface="Arial Black" panose="020B0A04020102020204" pitchFamily="34" charset="0"/>
              </a:rPr>
              <a:t>th</a:t>
            </a:r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DABA12-1600-42D2-A386-072B048EE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9740" y="3054626"/>
            <a:ext cx="5080484" cy="24009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80629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546AC1D-18A6-4DA0-89EB-43ADAEC62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3476" y="155712"/>
            <a:ext cx="5257799" cy="2600797"/>
          </a:xfrm>
        </p:spPr>
      </p:pic>
      <p:sp>
        <p:nvSpPr>
          <p:cNvPr id="5" name="Flowchart: Punched Tape 4">
            <a:extLst>
              <a:ext uri="{FF2B5EF4-FFF2-40B4-BE49-F238E27FC236}">
                <a16:creationId xmlns:a16="http://schemas.microsoft.com/office/drawing/2014/main" id="{46B3BA88-5E0E-4DEE-A768-96E644600064}"/>
              </a:ext>
            </a:extLst>
          </p:cNvPr>
          <p:cNvSpPr/>
          <p:nvPr/>
        </p:nvSpPr>
        <p:spPr>
          <a:xfrm>
            <a:off x="6283461" y="162958"/>
            <a:ext cx="5562600" cy="2057400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  <a:effectLst>
            <a:glow rad="203200">
              <a:schemeClr val="accent1">
                <a:lumMod val="50000"/>
                <a:alpha val="76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Hartford Aetna Headquarters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Flowchart: Punched Tape 5">
            <a:extLst>
              <a:ext uri="{FF2B5EF4-FFF2-40B4-BE49-F238E27FC236}">
                <a16:creationId xmlns:a16="http://schemas.microsoft.com/office/drawing/2014/main" id="{A0842D24-F798-4207-A608-CA7DE7E92B0D}"/>
              </a:ext>
            </a:extLst>
          </p:cNvPr>
          <p:cNvSpPr/>
          <p:nvPr/>
        </p:nvSpPr>
        <p:spPr>
          <a:xfrm>
            <a:off x="6248743" y="2226984"/>
            <a:ext cx="5562600" cy="2057400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  <a:effectLst>
            <a:glow rad="203200">
              <a:schemeClr val="accent1">
                <a:lumMod val="50000"/>
                <a:alpha val="76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Aetna is a member of the Fortune 500</a:t>
            </a:r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229A28D0-5AB6-4EA6-89EE-D807CFDA51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212" y="6047542"/>
            <a:ext cx="2524125" cy="787400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64DEBF41-26E3-4D7B-8E6F-13DC80B1FB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477" y="3429000"/>
            <a:ext cx="5257799" cy="3048000"/>
          </a:xfrm>
          <a:prstGeom prst="rect">
            <a:avLst/>
          </a:prstGeom>
        </p:spPr>
      </p:pic>
      <p:sp>
        <p:nvSpPr>
          <p:cNvPr id="9" name="Flowchart: Punched Tape 8">
            <a:extLst>
              <a:ext uri="{FF2B5EF4-FFF2-40B4-BE49-F238E27FC236}">
                <a16:creationId xmlns:a16="http://schemas.microsoft.com/office/drawing/2014/main" id="{00411C72-08C0-4BBB-A8C7-72C1739EEF1F}"/>
              </a:ext>
            </a:extLst>
          </p:cNvPr>
          <p:cNvSpPr/>
          <p:nvPr/>
        </p:nvSpPr>
        <p:spPr>
          <a:xfrm>
            <a:off x="6227277" y="4276720"/>
            <a:ext cx="5562600" cy="2057400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  <a:effectLst>
            <a:glow rad="203200">
              <a:schemeClr val="accent1">
                <a:lumMod val="50000"/>
                <a:alpha val="76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Mark  Bertolini CEO Of Aetna</a:t>
            </a:r>
            <a:endParaRPr lang="en-US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68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12A847-730B-4AE6-8ECA-A87A7C1951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3" t="-3704" r="-853" b="9260"/>
          <a:stretch/>
        </p:blipFill>
        <p:spPr>
          <a:xfrm>
            <a:off x="0" y="2171201"/>
            <a:ext cx="3919640" cy="3886200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0B87D82F-5F58-4C88-B2D6-FE445F5063A1}"/>
              </a:ext>
            </a:extLst>
          </p:cNvPr>
          <p:cNvSpPr/>
          <p:nvPr/>
        </p:nvSpPr>
        <p:spPr>
          <a:xfrm>
            <a:off x="1674812" y="304800"/>
            <a:ext cx="4038600" cy="2133600"/>
          </a:xfrm>
          <a:prstGeom prst="cloud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What are the Services Sutherland provides to Aetna?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48818C-5785-4859-AF19-EA3C8BF91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5422" y="3072859"/>
            <a:ext cx="3810000" cy="2742202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EF6B319-CA56-4130-8E68-0EF58CB66E76}"/>
              </a:ext>
            </a:extLst>
          </p:cNvPr>
          <p:cNvSpPr/>
          <p:nvPr/>
        </p:nvSpPr>
        <p:spPr>
          <a:xfrm rot="21244181">
            <a:off x="6585618" y="505230"/>
            <a:ext cx="4419600" cy="2362200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Cash Application, Billing &amp; Claims R&amp;R</a:t>
            </a:r>
          </a:p>
        </p:txBody>
      </p:sp>
    </p:spTree>
    <p:extLst>
      <p:ext uri="{BB962C8B-B14F-4D97-AF65-F5344CB8AC3E}">
        <p14:creationId xmlns:p14="http://schemas.microsoft.com/office/powerpoint/2010/main" val="1064703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utherland Corporate">
  <a:themeElements>
    <a:clrScheme name="Sutherland">
      <a:dk1>
        <a:srgbClr val="000000"/>
      </a:dk1>
      <a:lt1>
        <a:sysClr val="window" lastClr="FFFFFF"/>
      </a:lt1>
      <a:dk2>
        <a:srgbClr val="6E787B"/>
      </a:dk2>
      <a:lt2>
        <a:srgbClr val="001E60"/>
      </a:lt2>
      <a:accent1>
        <a:srgbClr val="001E60"/>
      </a:accent1>
      <a:accent2>
        <a:srgbClr val="86C248"/>
      </a:accent2>
      <a:accent3>
        <a:srgbClr val="F28223"/>
      </a:accent3>
      <a:accent4>
        <a:srgbClr val="6C529E"/>
      </a:accent4>
      <a:accent5>
        <a:srgbClr val="FFCF00"/>
      </a:accent5>
      <a:accent6>
        <a:srgbClr val="6E787B"/>
      </a:accent6>
      <a:hlink>
        <a:srgbClr val="001E60"/>
      </a:hlink>
      <a:folHlink>
        <a:srgbClr val="001E60"/>
      </a:folHlink>
    </a:clrScheme>
    <a:fontScheme name="LifeLoc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lIns="121899" tIns="60949" rIns="121899" bIns="60949"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accent1"/>
          </a:solidFill>
          <a:miter lim="800000"/>
          <a:headEnd type="none" w="med" len="med"/>
          <a:tailEnd type="none" w="med" len="med"/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0" tIns="0" rIns="0" bIns="0" numCol="1" rtlCol="0" anchor="t" anchorCtr="0" compatLnSpc="1">
        <a:prstTxWarp prst="textNoShape">
          <a:avLst/>
        </a:prstTxWarp>
        <a:spAutoFit/>
      </a:bodyPr>
      <a:lstStyle>
        <a:defPPr marL="173038" indent="-173038">
          <a:buClr>
            <a:schemeClr val="bg2"/>
          </a:buClr>
          <a:buFont typeface="Arial" panose="020B0604020202020204" pitchFamily="34" charset="0"/>
          <a:buChar char="•"/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Aetna Monthly_Governance_CashApplication_May'18</Template>
  <TotalTime>2240</TotalTime>
  <Words>463</Words>
  <Application>Microsoft Office PowerPoint</Application>
  <PresentationFormat>Custom</PresentationFormat>
  <Paragraphs>101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MS Mincho</vt:lpstr>
      <vt:lpstr>Arial</vt:lpstr>
      <vt:lpstr>Arial Black</vt:lpstr>
      <vt:lpstr>Arial Rounded MT Bold</vt:lpstr>
      <vt:lpstr>Berlin Sans FB Demi</vt:lpstr>
      <vt:lpstr>Bernard MT Condensed</vt:lpstr>
      <vt:lpstr>Bodoni MT Black</vt:lpstr>
      <vt:lpstr>Calibri</vt:lpstr>
      <vt:lpstr>Franklin Gothic Demi</vt:lpstr>
      <vt:lpstr>Rockwell Extra Bold</vt:lpstr>
      <vt:lpstr>Times New Roman</vt:lpstr>
      <vt:lpstr>Sutherland Corporate</vt:lpstr>
      <vt:lpstr>Project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 Details</vt:lpstr>
      <vt:lpstr>PowerPoint Presentation</vt:lpstr>
      <vt:lpstr>PowerPoint Presentation</vt:lpstr>
      <vt:lpstr>PowerPoint Presentation</vt:lpstr>
      <vt:lpstr>Things to Know</vt:lpstr>
      <vt:lpstr>PowerPoint Presentation</vt:lpstr>
      <vt:lpstr>Any Questions  and Feedback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Overview</dc:title>
  <dc:creator>Vignesh K</dc:creator>
  <cp:lastModifiedBy>Vignesh K</cp:lastModifiedBy>
  <cp:revision>111</cp:revision>
  <dcterms:created xsi:type="dcterms:W3CDTF">2018-06-29T12:33:24Z</dcterms:created>
  <dcterms:modified xsi:type="dcterms:W3CDTF">2018-08-01T16:30:54Z</dcterms:modified>
</cp:coreProperties>
</file>