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3A61E8-C959-4CCB-A9F5-3B57457C29F2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2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71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4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2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0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82834B-0AAE-482F-AAAE-40A0D9210605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BDA40B-3171-4EE1-84A2-147630BCD3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5C87F6-F4BD-B536-F45E-551F7598E603}"/>
              </a:ext>
            </a:extLst>
          </p:cNvPr>
          <p:cNvGrpSpPr/>
          <p:nvPr/>
        </p:nvGrpSpPr>
        <p:grpSpPr>
          <a:xfrm>
            <a:off x="-1681090" y="-219028"/>
            <a:ext cx="11198682" cy="6575180"/>
            <a:chOff x="-1681090" y="-219028"/>
            <a:chExt cx="11198682" cy="65751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0A8FC3-AF5B-2054-27C3-3EAF0C0F00CC}"/>
                </a:ext>
              </a:extLst>
            </p:cNvPr>
            <p:cNvSpPr/>
            <p:nvPr/>
          </p:nvSpPr>
          <p:spPr>
            <a:xfrm rot="3246961">
              <a:off x="630661" y="-2530779"/>
              <a:ext cx="6575180" cy="11198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771D98-C2D7-1089-29C2-352CF2FF2099}"/>
                </a:ext>
              </a:extLst>
            </p:cNvPr>
            <p:cNvSpPr txBox="1"/>
            <p:nvPr/>
          </p:nvSpPr>
          <p:spPr>
            <a:xfrm>
              <a:off x="506437" y="1947012"/>
              <a:ext cx="460013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Bodoni MT Black" panose="02070A03080606020203" pitchFamily="18" charset="0"/>
                  <a:ea typeface="ADLaM Display" panose="020F0502020204030204" pitchFamily="2" charset="0"/>
                  <a:cs typeface="Times New Roman" panose="02020603050405020304" pitchFamily="18" charset="0"/>
                </a:rPr>
                <a:t>WORK FROM HOME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A76991-5E85-6C43-9CE7-E70FC0892156}"/>
              </a:ext>
            </a:extLst>
          </p:cNvPr>
          <p:cNvGrpSpPr/>
          <p:nvPr/>
        </p:nvGrpSpPr>
        <p:grpSpPr>
          <a:xfrm>
            <a:off x="4741632" y="-753245"/>
            <a:ext cx="9258459" cy="7596017"/>
            <a:chOff x="4735618" y="-918075"/>
            <a:chExt cx="9258459" cy="7596017"/>
          </a:xfrm>
          <a:blipFill dpi="0" rotWithShape="1">
            <a:blip r:embed="rId2"/>
            <a:srcRect/>
            <a:stretch>
              <a:fillRect l="-3000"/>
            </a:stretch>
          </a:blip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E98D22-BF16-D98A-3D42-C9078A0887A4}"/>
                </a:ext>
              </a:extLst>
            </p:cNvPr>
            <p:cNvSpPr/>
            <p:nvPr/>
          </p:nvSpPr>
          <p:spPr>
            <a:xfrm rot="19487186">
              <a:off x="4789022" y="-918075"/>
              <a:ext cx="7873799" cy="25830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B8E24A-FF8A-67F1-43AA-FD2D89804CE5}"/>
                </a:ext>
              </a:extLst>
            </p:cNvPr>
            <p:cNvSpPr/>
            <p:nvPr/>
          </p:nvSpPr>
          <p:spPr>
            <a:xfrm rot="19487186">
              <a:off x="4735618" y="1930129"/>
              <a:ext cx="9258459" cy="24516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08D1C5-8C47-7F82-5CC4-DC103723A4D9}"/>
                </a:ext>
              </a:extLst>
            </p:cNvPr>
            <p:cNvSpPr/>
            <p:nvPr/>
          </p:nvSpPr>
          <p:spPr>
            <a:xfrm rot="19487186">
              <a:off x="7247976" y="4226290"/>
              <a:ext cx="6615447" cy="24516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0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EEC463-BD89-21A1-3F3D-40C40221FE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C14D3EB-4E77-AFB8-C80E-609F1BD66DB1}"/>
              </a:ext>
            </a:extLst>
          </p:cNvPr>
          <p:cNvSpPr/>
          <p:nvPr/>
        </p:nvSpPr>
        <p:spPr>
          <a:xfrm>
            <a:off x="477078" y="397565"/>
            <a:ext cx="5274365" cy="2107096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530A6-1A1C-8984-C6B0-2C4B5287AB26}"/>
              </a:ext>
            </a:extLst>
          </p:cNvPr>
          <p:cNvSpPr txBox="1"/>
          <p:nvPr/>
        </p:nvSpPr>
        <p:spPr>
          <a:xfrm>
            <a:off x="781877" y="727838"/>
            <a:ext cx="4664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History of Remote Work: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DEFB82-39BF-9F62-2774-D144877F07E8}"/>
              </a:ext>
            </a:extLst>
          </p:cNvPr>
          <p:cNvGrpSpPr/>
          <p:nvPr/>
        </p:nvGrpSpPr>
        <p:grpSpPr>
          <a:xfrm>
            <a:off x="781877" y="3048001"/>
            <a:ext cx="3525078" cy="3472070"/>
            <a:chOff x="781877" y="3048001"/>
            <a:chExt cx="3525078" cy="3472070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23E3A5C1-8A5D-9FDD-FE7A-99E16EC3802A}"/>
                </a:ext>
              </a:extLst>
            </p:cNvPr>
            <p:cNvSpPr/>
            <p:nvPr/>
          </p:nvSpPr>
          <p:spPr>
            <a:xfrm>
              <a:off x="781877" y="3048001"/>
              <a:ext cx="3525078" cy="3472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9" name="TextBox 8">
              <a:extLst>
                <a:ext uri="{FF2B5EF4-FFF2-40B4-BE49-F238E27FC236}">
                  <a16:creationId xmlns:a16="http://schemas.microsoft.com/office/drawing/2014/main" id="{11D0DB36-2E50-9EFB-7380-6F799158C6D7}"/>
                </a:ext>
              </a:extLst>
            </p:cNvPr>
            <p:cNvSpPr txBox="1"/>
            <p:nvPr/>
          </p:nvSpPr>
          <p:spPr>
            <a:xfrm>
              <a:off x="901148" y="3233530"/>
              <a:ext cx="3260035" cy="286232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C0C0C0"/>
                  </a:highlight>
                </a:rPr>
                <a:t>The concept of work from home, or telecommuting, started to take shape in the early 1970s. </a:t>
              </a:r>
            </a:p>
            <a:p>
              <a:endParaRPr lang="en-US" b="1" dirty="0">
                <a:highlight>
                  <a:srgbClr val="C0C0C0"/>
                </a:highlight>
              </a:endParaRPr>
            </a:p>
            <a:p>
              <a:r>
                <a:rPr lang="en-US" b="1" dirty="0">
                  <a:highlight>
                    <a:srgbClr val="C0C0C0"/>
                  </a:highlight>
                </a:rPr>
                <a:t>This shift is primarily attributed to Jack Niles, a Nasa engineer, who conducted pioneering research on the feasibility and benefits of telecommuting</a:t>
              </a:r>
              <a:r>
                <a:rPr lang="en-US" b="1" dirty="0"/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F116C0-7695-35DB-F454-98080BC50BDA}"/>
              </a:ext>
            </a:extLst>
          </p:cNvPr>
          <p:cNvGrpSpPr/>
          <p:nvPr/>
        </p:nvGrpSpPr>
        <p:grpSpPr>
          <a:xfrm>
            <a:off x="4568686" y="3048001"/>
            <a:ext cx="3525078" cy="3485323"/>
            <a:chOff x="4568686" y="3048001"/>
            <a:chExt cx="3525078" cy="3485323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32EBDAC5-B8B6-396C-0076-5A4D3E355F0C}"/>
                </a:ext>
              </a:extLst>
            </p:cNvPr>
            <p:cNvSpPr/>
            <p:nvPr/>
          </p:nvSpPr>
          <p:spPr>
            <a:xfrm>
              <a:off x="4568686" y="3048001"/>
              <a:ext cx="3525078" cy="34853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0" name="TextBox 19">
              <a:extLst>
                <a:ext uri="{FF2B5EF4-FFF2-40B4-BE49-F238E27FC236}">
                  <a16:creationId xmlns:a16="http://schemas.microsoft.com/office/drawing/2014/main" id="{EFB92DE2-3322-3D88-E066-4E0D44A1A6AF}"/>
                </a:ext>
              </a:extLst>
            </p:cNvPr>
            <p:cNvSpPr txBox="1"/>
            <p:nvPr/>
          </p:nvSpPr>
          <p:spPr>
            <a:xfrm>
              <a:off x="4744278" y="3233530"/>
              <a:ext cx="3140769" cy="2862322"/>
            </a:xfrm>
            <a:prstGeom prst="rect">
              <a:avLst/>
            </a:prstGeom>
            <a:effectLst>
              <a:outerShdw dist="50800" sx="1000" sy="1000" algn="ctr" rotWithShape="0">
                <a:srgbClr val="000000"/>
              </a:outerShdw>
              <a:reflection endPos="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C0C0C0"/>
                  </a:highlight>
                </a:rPr>
                <a:t>Late 20</a:t>
              </a:r>
              <a:r>
                <a:rPr lang="en-US" b="1" baseline="30000" dirty="0">
                  <a:highlight>
                    <a:srgbClr val="C0C0C0"/>
                  </a:highlight>
                </a:rPr>
                <a:t>th</a:t>
              </a:r>
              <a:r>
                <a:rPr lang="en-US" b="1" dirty="0">
                  <a:highlight>
                    <a:srgbClr val="C0C0C0"/>
                  </a:highlight>
                </a:rPr>
                <a:t> century</a:t>
              </a:r>
            </a:p>
            <a:p>
              <a:endParaRPr lang="en-US" b="1" dirty="0">
                <a:highlight>
                  <a:srgbClr val="C0C0C0"/>
                </a:highlight>
              </a:endParaRPr>
            </a:p>
            <a:p>
              <a:r>
                <a:rPr lang="en-US" b="1" dirty="0">
                  <a:highlight>
                    <a:srgbClr val="C0C0C0"/>
                  </a:highlight>
                </a:rPr>
                <a:t>1990s to 2000s :</a:t>
              </a:r>
            </a:p>
            <a:p>
              <a:r>
                <a:rPr lang="en-US" b="1" dirty="0">
                  <a:highlight>
                    <a:srgbClr val="C0C0C0"/>
                  </a:highlight>
                </a:rPr>
                <a:t>Personal computers, fax machines and internet further facilitated WFH.</a:t>
              </a:r>
              <a:br>
                <a:rPr lang="en-US" b="1" dirty="0">
                  <a:highlight>
                    <a:srgbClr val="C0C0C0"/>
                  </a:highlight>
                </a:rPr>
              </a:br>
              <a:r>
                <a:rPr lang="en-US" b="1" dirty="0">
                  <a:highlight>
                    <a:srgbClr val="C0C0C0"/>
                  </a:highlight>
                </a:rPr>
                <a:t>Some companies began experimenting with telecommuting programs, Though it was not widespread</a:t>
              </a:r>
              <a:r>
                <a:rPr lang="en-US" dirty="0">
                  <a:highlight>
                    <a:srgbClr val="C0C0C0"/>
                  </a:highlight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5ABC91-859F-97E2-C02E-4270B456F56E}"/>
              </a:ext>
            </a:extLst>
          </p:cNvPr>
          <p:cNvGrpSpPr/>
          <p:nvPr/>
        </p:nvGrpSpPr>
        <p:grpSpPr>
          <a:xfrm>
            <a:off x="8355495" y="3048001"/>
            <a:ext cx="3525078" cy="3472070"/>
            <a:chOff x="8355495" y="3048001"/>
            <a:chExt cx="3525078" cy="3472070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6EC18C0F-D2F3-52E2-513D-EBCC90A1BAB4}"/>
                </a:ext>
              </a:extLst>
            </p:cNvPr>
            <p:cNvSpPr/>
            <p:nvPr/>
          </p:nvSpPr>
          <p:spPr>
            <a:xfrm>
              <a:off x="8355495" y="3048001"/>
              <a:ext cx="3525078" cy="34720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1" name="TextBox 20">
              <a:extLst>
                <a:ext uri="{FF2B5EF4-FFF2-40B4-BE49-F238E27FC236}">
                  <a16:creationId xmlns:a16="http://schemas.microsoft.com/office/drawing/2014/main" id="{49A57631-BF2D-86BA-45B9-9B71ADF37B12}"/>
                </a:ext>
              </a:extLst>
            </p:cNvPr>
            <p:cNvSpPr txBox="1"/>
            <p:nvPr/>
          </p:nvSpPr>
          <p:spPr>
            <a:xfrm>
              <a:off x="8560903" y="3237159"/>
              <a:ext cx="3114261" cy="313932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C0C0C0"/>
                  </a:highlight>
                </a:rPr>
                <a:t>COVID-19 pandemic (2020-present)</a:t>
              </a:r>
            </a:p>
            <a:p>
              <a:endParaRPr lang="en-US" b="1" dirty="0">
                <a:highlight>
                  <a:srgbClr val="C0C0C0"/>
                </a:highlight>
              </a:endParaRPr>
            </a:p>
            <a:p>
              <a:r>
                <a:rPr lang="en-US" b="1" dirty="0">
                  <a:highlight>
                    <a:srgbClr val="C0C0C0"/>
                  </a:highlight>
                </a:rPr>
                <a:t>2020: The C19 forced a sudden and massive shift to WFH.</a:t>
              </a:r>
            </a:p>
            <a:p>
              <a:r>
                <a:rPr lang="en-US" b="1" dirty="0">
                  <a:highlight>
                    <a:srgbClr val="C0C0C0"/>
                  </a:highlight>
                </a:rPr>
                <a:t>Many businesses had to adopt quickly to remote operations, accelerating the adoption of digital tools and changing work culture.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8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827DC2-431C-22AD-6660-31E0323B73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8E3D4C-C91A-8FDD-7877-D66FE88C5C7A}"/>
              </a:ext>
            </a:extLst>
          </p:cNvPr>
          <p:cNvSpPr/>
          <p:nvPr/>
        </p:nvSpPr>
        <p:spPr>
          <a:xfrm>
            <a:off x="583096" y="357809"/>
            <a:ext cx="7580243" cy="1802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38D2B-FBF6-86D6-9DC8-EC4CE1C7C8A7}"/>
              </a:ext>
            </a:extLst>
          </p:cNvPr>
          <p:cNvSpPr txBox="1"/>
          <p:nvPr/>
        </p:nvSpPr>
        <p:spPr>
          <a:xfrm>
            <a:off x="795130" y="662610"/>
            <a:ext cx="7076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WORK FROM HOME IS BEST AND ITS BENEFITS: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621359-3152-9761-248A-5C424A76F08D}"/>
              </a:ext>
            </a:extLst>
          </p:cNvPr>
          <p:cNvGrpSpPr/>
          <p:nvPr/>
        </p:nvGrpSpPr>
        <p:grpSpPr>
          <a:xfrm>
            <a:off x="142412" y="2703444"/>
            <a:ext cx="3776869" cy="3988904"/>
            <a:chOff x="314690" y="2650040"/>
            <a:chExt cx="3776869" cy="398890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AD0CC51-2CB5-6016-CD8D-8FBA739B89A8}"/>
                </a:ext>
              </a:extLst>
            </p:cNvPr>
            <p:cNvSpPr/>
            <p:nvPr/>
          </p:nvSpPr>
          <p:spPr>
            <a:xfrm>
              <a:off x="314690" y="2650040"/>
              <a:ext cx="3776869" cy="39889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37CFB0-531C-9E14-F82D-21CF60769858}"/>
                </a:ext>
              </a:extLst>
            </p:cNvPr>
            <p:cNvSpPr txBox="1"/>
            <p:nvPr/>
          </p:nvSpPr>
          <p:spPr>
            <a:xfrm>
              <a:off x="791974" y="3251685"/>
              <a:ext cx="3114261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highlight>
                    <a:srgbClr val="C0C0C0"/>
                  </a:highlight>
                </a:rPr>
                <a:t>For Employees:</a:t>
              </a:r>
            </a:p>
            <a:p>
              <a:endParaRPr lang="en-US" sz="1900" b="1" dirty="0">
                <a:highlight>
                  <a:srgbClr val="C0C0C0"/>
                </a:highligh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900" b="1" dirty="0">
                  <a:highlight>
                    <a:srgbClr val="C0C0C0"/>
                  </a:highlight>
                </a:rPr>
                <a:t>Improved work life balance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900" b="1" dirty="0">
                  <a:highlight>
                    <a:srgbClr val="C0C0C0"/>
                  </a:highlight>
                </a:rPr>
                <a:t>Reduced commuting stress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900" b="1" dirty="0">
                  <a:highlight>
                    <a:srgbClr val="C0C0C0"/>
                  </a:highlight>
                </a:rPr>
                <a:t>Increased productivity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900" b="1" dirty="0">
                  <a:highlight>
                    <a:srgbClr val="C0C0C0"/>
                  </a:highlight>
                </a:rPr>
                <a:t>Cost savings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900" b="1" dirty="0">
                  <a:highlight>
                    <a:srgbClr val="C0C0C0"/>
                  </a:highlight>
                </a:rPr>
                <a:t>Comfort and personalization.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7705C-3833-3632-60F3-E5B30A3613B3}"/>
              </a:ext>
            </a:extLst>
          </p:cNvPr>
          <p:cNvGrpSpPr/>
          <p:nvPr/>
        </p:nvGrpSpPr>
        <p:grpSpPr>
          <a:xfrm>
            <a:off x="4241334" y="2703444"/>
            <a:ext cx="3776869" cy="3988904"/>
            <a:chOff x="4270363" y="2703444"/>
            <a:chExt cx="3776869" cy="39889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AE70FBE-AE59-AC06-5F1E-833989BED4E0}"/>
                </a:ext>
              </a:extLst>
            </p:cNvPr>
            <p:cNvSpPr/>
            <p:nvPr/>
          </p:nvSpPr>
          <p:spPr>
            <a:xfrm>
              <a:off x="4270363" y="2703444"/>
              <a:ext cx="3776869" cy="39889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D1E78B-E98E-E6DC-8563-299A361FA241}"/>
                </a:ext>
              </a:extLst>
            </p:cNvPr>
            <p:cNvSpPr txBox="1"/>
            <p:nvPr/>
          </p:nvSpPr>
          <p:spPr>
            <a:xfrm>
              <a:off x="4634797" y="3429000"/>
              <a:ext cx="30480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C0C0C0"/>
                  </a:highlight>
                </a:rPr>
                <a:t>For Employers:</a:t>
              </a:r>
            </a:p>
            <a:p>
              <a:endParaRPr lang="en-US" b="1" dirty="0">
                <a:highlight>
                  <a:srgbClr val="C0C0C0"/>
                </a:highligh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highlight>
                    <a:srgbClr val="C0C0C0"/>
                  </a:highlight>
                </a:rPr>
                <a:t>Access to a global talent pool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highlight>
                    <a:srgbClr val="C0C0C0"/>
                  </a:highlight>
                </a:rPr>
                <a:t>Cost savings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highlight>
                    <a:srgbClr val="C0C0C0"/>
                  </a:highlight>
                </a:rPr>
                <a:t>Increased productivity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highlight>
                    <a:srgbClr val="C0C0C0"/>
                  </a:highlight>
                </a:rPr>
                <a:t>Business continuity.</a:t>
              </a:r>
            </a:p>
            <a:p>
              <a:endParaRPr lang="en-US" dirty="0"/>
            </a:p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626FFC-AD1F-9C16-73A0-58ADFBC8BF4C}"/>
              </a:ext>
            </a:extLst>
          </p:cNvPr>
          <p:cNvGrpSpPr/>
          <p:nvPr/>
        </p:nvGrpSpPr>
        <p:grpSpPr>
          <a:xfrm>
            <a:off x="8272719" y="2703444"/>
            <a:ext cx="3776869" cy="3988904"/>
            <a:chOff x="8272719" y="2703444"/>
            <a:chExt cx="3776869" cy="398890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BA89AB-88EF-81FB-A40B-7B3C6D82FC85}"/>
                </a:ext>
              </a:extLst>
            </p:cNvPr>
            <p:cNvSpPr/>
            <p:nvPr/>
          </p:nvSpPr>
          <p:spPr>
            <a:xfrm>
              <a:off x="8272719" y="2703444"/>
              <a:ext cx="3776869" cy="39889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6755DC-0664-4BFA-E31F-5061BABC0D5E}"/>
                </a:ext>
              </a:extLst>
            </p:cNvPr>
            <p:cNvSpPr txBox="1"/>
            <p:nvPr/>
          </p:nvSpPr>
          <p:spPr>
            <a:xfrm>
              <a:off x="8614011" y="3429000"/>
              <a:ext cx="316371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C0C0C0"/>
                  </a:highlight>
                </a:rPr>
                <a:t>Social benefits:</a:t>
              </a:r>
            </a:p>
            <a:p>
              <a:endParaRPr lang="en-US" b="1" dirty="0">
                <a:highlight>
                  <a:srgbClr val="C0C0C0"/>
                </a:highligh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highlight>
                    <a:srgbClr val="C0C0C0"/>
                  </a:highlight>
                </a:rPr>
                <a:t>Reduced traffic and pollution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highlight>
                    <a:srgbClr val="C0C0C0"/>
                  </a:highlight>
                </a:rPr>
                <a:t>Decreased energy consumption.</a:t>
              </a:r>
            </a:p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62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EF17AB-2275-F63C-F871-9E50F0D8FB1F}"/>
              </a:ext>
            </a:extLst>
          </p:cNvPr>
          <p:cNvSpPr/>
          <p:nvPr/>
        </p:nvSpPr>
        <p:spPr>
          <a:xfrm>
            <a:off x="0" y="-154745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  <a:alpha val="9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7A1330-A087-6CAF-DB26-EF590F652A5C}"/>
              </a:ext>
            </a:extLst>
          </p:cNvPr>
          <p:cNvGrpSpPr/>
          <p:nvPr/>
        </p:nvGrpSpPr>
        <p:grpSpPr>
          <a:xfrm>
            <a:off x="1510748" y="2822713"/>
            <a:ext cx="3776869" cy="3564835"/>
            <a:chOff x="1510748" y="2822713"/>
            <a:chExt cx="3776869" cy="356483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1B434DA-B390-CB3F-87A1-4E9C3800A985}"/>
                </a:ext>
              </a:extLst>
            </p:cNvPr>
            <p:cNvSpPr/>
            <p:nvPr/>
          </p:nvSpPr>
          <p:spPr>
            <a:xfrm>
              <a:off x="1510748" y="2822713"/>
              <a:ext cx="3776869" cy="3564835"/>
            </a:xfrm>
            <a:prstGeom prst="roundRect">
              <a:avLst/>
            </a:prstGeom>
            <a:blipFill dpi="0" rotWithShape="1">
              <a:blip r:embed="rId2"/>
              <a:srcRect/>
              <a:stretch>
                <a:fillRect t="-8000"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10C208-96AF-9A9C-3CEC-E2B69589DC09}"/>
                </a:ext>
              </a:extLst>
            </p:cNvPr>
            <p:cNvSpPr txBox="1"/>
            <p:nvPr/>
          </p:nvSpPr>
          <p:spPr>
            <a:xfrm>
              <a:off x="1775791" y="3207026"/>
              <a:ext cx="32997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Isolation and Loneliness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Distractions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Communication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Reduced team cohesion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Health concerns.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3322B7-E154-34C9-1026-1F333290AAEE}"/>
              </a:ext>
            </a:extLst>
          </p:cNvPr>
          <p:cNvGrpSpPr/>
          <p:nvPr/>
        </p:nvGrpSpPr>
        <p:grpSpPr>
          <a:xfrm>
            <a:off x="8070572" y="636104"/>
            <a:ext cx="4055164" cy="5267741"/>
            <a:chOff x="8070572" y="636104"/>
            <a:chExt cx="4055164" cy="5267741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4ACBF6FA-B188-EB97-AC76-2A803D0298C3}"/>
                </a:ext>
              </a:extLst>
            </p:cNvPr>
            <p:cNvSpPr/>
            <p:nvPr/>
          </p:nvSpPr>
          <p:spPr>
            <a:xfrm>
              <a:off x="8070573" y="636104"/>
              <a:ext cx="2199861" cy="1987826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D0F89F02-6CD9-57AC-A57B-5FC7674B4A1C}"/>
                </a:ext>
              </a:extLst>
            </p:cNvPr>
            <p:cNvSpPr/>
            <p:nvPr/>
          </p:nvSpPr>
          <p:spPr>
            <a:xfrm>
              <a:off x="8070572" y="2759114"/>
              <a:ext cx="2199861" cy="1987826"/>
            </a:xfrm>
            <a:prstGeom prst="hexagon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DF9903C8-44DC-3381-E37D-A358FE2DAFE9}"/>
                </a:ext>
              </a:extLst>
            </p:cNvPr>
            <p:cNvSpPr/>
            <p:nvPr/>
          </p:nvSpPr>
          <p:spPr>
            <a:xfrm>
              <a:off x="9925875" y="1729410"/>
              <a:ext cx="2199861" cy="1987826"/>
            </a:xfrm>
            <a:prstGeom prst="hexagon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985E3A99-5EA0-69F3-2CEF-68A40A3ED985}"/>
                </a:ext>
              </a:extLst>
            </p:cNvPr>
            <p:cNvSpPr/>
            <p:nvPr/>
          </p:nvSpPr>
          <p:spPr>
            <a:xfrm>
              <a:off x="9925875" y="3916019"/>
              <a:ext cx="2199861" cy="1987826"/>
            </a:xfrm>
            <a:prstGeom prst="hexagon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0FB19C-1CD7-A45C-FC78-C714BC405DFB}"/>
              </a:ext>
            </a:extLst>
          </p:cNvPr>
          <p:cNvGrpSpPr/>
          <p:nvPr/>
        </p:nvGrpSpPr>
        <p:grpSpPr>
          <a:xfrm>
            <a:off x="464234" y="636104"/>
            <a:ext cx="5064369" cy="1558456"/>
            <a:chOff x="464234" y="636104"/>
            <a:chExt cx="5064369" cy="1558456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C5120C71-D718-9D2D-CFC4-FCBB386E7EFC}"/>
                </a:ext>
              </a:extLst>
            </p:cNvPr>
            <p:cNvSpPr/>
            <p:nvPr/>
          </p:nvSpPr>
          <p:spPr>
            <a:xfrm>
              <a:off x="464234" y="636104"/>
              <a:ext cx="5064369" cy="1558456"/>
            </a:xfrm>
            <a:prstGeom prst="rightArrow">
              <a:avLst/>
            </a:prstGeom>
            <a:blipFill dpi="0" rotWithShape="1">
              <a:blip r:embed="rId7"/>
              <a:srcRect/>
              <a:stretch>
                <a:fillRect t="18000"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35C28-C6F4-5938-A17C-9FA640C08033}"/>
                </a:ext>
              </a:extLst>
            </p:cNvPr>
            <p:cNvSpPr txBox="1"/>
            <p:nvPr/>
          </p:nvSpPr>
          <p:spPr>
            <a:xfrm>
              <a:off x="575451" y="1237957"/>
              <a:ext cx="4151294" cy="523220"/>
            </a:xfrm>
            <a:prstGeom prst="rect">
              <a:avLst/>
            </a:prstGeom>
            <a:blipFill>
              <a:blip r:embed="rId7"/>
              <a:stretch>
                <a:fillRect t="-8000" b="2000"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Also, it has its drawbacks: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5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04EF5C-0251-C237-11EC-61D689C195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t="-8000" b="2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3"/>
                <a:stretch>
                  <a:fillRect t="-8000" b="2000"/>
                </a:stretch>
              </a:blip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7E30D-FEE0-6FFF-A1BA-2587DE74A73E}"/>
              </a:ext>
            </a:extLst>
          </p:cNvPr>
          <p:cNvSpPr txBox="1"/>
          <p:nvPr/>
        </p:nvSpPr>
        <p:spPr>
          <a:xfrm>
            <a:off x="1969477" y="2053883"/>
            <a:ext cx="3038621" cy="212365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Thank</a:t>
            </a:r>
            <a:r>
              <a:rPr lang="en-US" sz="6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6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 Black" panose="020B0004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67597028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202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ADLaM Display</vt:lpstr>
      <vt:lpstr>Aharoni</vt:lpstr>
      <vt:lpstr>Amasis MT Pro Black</vt:lpstr>
      <vt:lpstr>Aptos Black</vt:lpstr>
      <vt:lpstr>Arial</vt:lpstr>
      <vt:lpstr>Bodoni MT Black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S, Govardhan</dc:creator>
  <cp:lastModifiedBy>S, Govardhan</cp:lastModifiedBy>
  <cp:revision>29</cp:revision>
  <dcterms:created xsi:type="dcterms:W3CDTF">2024-06-04T15:04:27Z</dcterms:created>
  <dcterms:modified xsi:type="dcterms:W3CDTF">2024-06-13T19:30:15Z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cdf243-b9b0-4f63-8694-76742e4201b7_Enabled">
    <vt:lpwstr>true</vt:lpwstr>
  </property>
  <property fmtid="{D5CDD505-2E9C-101B-9397-08002B2CF9AE}" pid="3" name="MSIP_Label_1ecdf243-b9b0-4f63-8694-76742e4201b7_SetDate">
    <vt:lpwstr>2024-06-04T15:35:01Z</vt:lpwstr>
  </property>
  <property fmtid="{D5CDD505-2E9C-101B-9397-08002B2CF9AE}" pid="4" name="MSIP_Label_1ecdf243-b9b0-4f63-8694-76742e4201b7_Method">
    <vt:lpwstr>Standard</vt:lpwstr>
  </property>
  <property fmtid="{D5CDD505-2E9C-101B-9397-08002B2CF9AE}" pid="5" name="MSIP_Label_1ecdf243-b9b0-4f63-8694-76742e4201b7_Name">
    <vt:lpwstr>Proprietary general</vt:lpwstr>
  </property>
  <property fmtid="{D5CDD505-2E9C-101B-9397-08002B2CF9AE}" pid="6" name="MSIP_Label_1ecdf243-b9b0-4f63-8694-76742e4201b7_SiteId">
    <vt:lpwstr>fabb61b8-3afe-4e75-b934-a47f782b8cd7</vt:lpwstr>
  </property>
  <property fmtid="{D5CDD505-2E9C-101B-9397-08002B2CF9AE}" pid="7" name="MSIP_Label_1ecdf243-b9b0-4f63-8694-76742e4201b7_ActionId">
    <vt:lpwstr>b4f583f8-b645-4877-a174-55565224b5ce</vt:lpwstr>
  </property>
  <property fmtid="{D5CDD505-2E9C-101B-9397-08002B2CF9AE}" pid="8" name="MSIP_Label_1ecdf243-b9b0-4f63-8694-76742e4201b7_ContentBits">
    <vt:lpwstr>0</vt:lpwstr>
  </property>
</Properties>
</file>