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0" r:id="rId3"/>
    <p:sldId id="262" r:id="rId4"/>
    <p:sldId id="263" r:id="rId5"/>
    <p:sldId id="264" r:id="rId6"/>
    <p:sldId id="266" r:id="rId7"/>
    <p:sldId id="265"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552718-2E0B-44BD-8A5C-119A84DA820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06E13F7-54F3-4FF0-AC1E-A670CF988628}">
      <dgm:prSet custT="1"/>
      <dgm:spPr/>
      <dgm:t>
        <a:bodyPr/>
        <a:lstStyle/>
        <a:p>
          <a:r>
            <a:rPr lang="en-US" sz="2000" b="1" i="0" dirty="0">
              <a:solidFill>
                <a:schemeClr val="bg1"/>
              </a:solidFill>
            </a:rPr>
            <a:t>Joining Both Palms Together To Greet</a:t>
          </a:r>
          <a:endParaRPr lang="en-US" sz="2000" dirty="0">
            <a:solidFill>
              <a:schemeClr val="bg1"/>
            </a:solidFill>
          </a:endParaRPr>
        </a:p>
      </dgm:t>
    </dgm:pt>
    <dgm:pt modelId="{BDD90B24-638F-4A70-A95F-6C570F54B14F}" type="parTrans" cxnId="{E0C05921-9FF0-4C5B-B2A9-8C1B417D1D65}">
      <dgm:prSet/>
      <dgm:spPr/>
      <dgm:t>
        <a:bodyPr/>
        <a:lstStyle/>
        <a:p>
          <a:endParaRPr lang="en-US"/>
        </a:p>
      </dgm:t>
    </dgm:pt>
    <dgm:pt modelId="{81DBF2B5-EE4E-445A-BDF7-EC96A1689F5D}" type="sibTrans" cxnId="{E0C05921-9FF0-4C5B-B2A9-8C1B417D1D65}">
      <dgm:prSet/>
      <dgm:spPr/>
      <dgm:t>
        <a:bodyPr/>
        <a:lstStyle/>
        <a:p>
          <a:endParaRPr lang="en-US"/>
        </a:p>
      </dgm:t>
    </dgm:pt>
    <dgm:pt modelId="{AD150D8B-6FA0-4688-9640-E1A55E31CC9C}">
      <dgm:prSet/>
      <dgm:spPr/>
      <dgm:t>
        <a:bodyPr/>
        <a:lstStyle/>
        <a:p>
          <a:r>
            <a:rPr lang="en-US" b="1" i="0" dirty="0">
              <a:solidFill>
                <a:schemeClr val="tx1"/>
              </a:solidFill>
            </a:rPr>
            <a:t>In Hindu culture, people greet each other by joining their palms – termed as “Namaskar.” The general reason behind this tradition is that greeting by joining both the palms means respect. However, scientifically speaking, joining both hands ensures joining the tips of all the fingers together; which are denoted to the pressure points of eyes, ears, and mind</a:t>
          </a:r>
          <a:endParaRPr lang="en-US" dirty="0">
            <a:solidFill>
              <a:schemeClr val="tx1"/>
            </a:solidFill>
          </a:endParaRPr>
        </a:p>
      </dgm:t>
    </dgm:pt>
    <dgm:pt modelId="{A0B31002-E801-483D-8C3C-A349B4F7B287}" type="parTrans" cxnId="{2601167A-E66D-46D6-A8EF-38C6F336C3ED}">
      <dgm:prSet/>
      <dgm:spPr/>
      <dgm:t>
        <a:bodyPr/>
        <a:lstStyle/>
        <a:p>
          <a:endParaRPr lang="en-US"/>
        </a:p>
      </dgm:t>
    </dgm:pt>
    <dgm:pt modelId="{44DC4D6D-97D9-468D-86F7-9468DF854ACC}" type="sibTrans" cxnId="{2601167A-E66D-46D6-A8EF-38C6F336C3ED}">
      <dgm:prSet/>
      <dgm:spPr/>
      <dgm:t>
        <a:bodyPr/>
        <a:lstStyle/>
        <a:p>
          <a:endParaRPr lang="en-US"/>
        </a:p>
      </dgm:t>
    </dgm:pt>
    <dgm:pt modelId="{A46AA81F-C255-4A00-B0D1-1C185292313F}" type="pres">
      <dgm:prSet presAssocID="{D9552718-2E0B-44BD-8A5C-119A84DA820F}" presName="linear" presStyleCnt="0">
        <dgm:presLayoutVars>
          <dgm:animLvl val="lvl"/>
          <dgm:resizeHandles val="exact"/>
        </dgm:presLayoutVars>
      </dgm:prSet>
      <dgm:spPr/>
    </dgm:pt>
    <dgm:pt modelId="{117215A3-E56C-48C0-9ED9-024145306B92}" type="pres">
      <dgm:prSet presAssocID="{E06E13F7-54F3-4FF0-AC1E-A670CF988628}" presName="parentText" presStyleLbl="node1" presStyleIdx="0" presStyleCnt="2">
        <dgm:presLayoutVars>
          <dgm:chMax val="0"/>
          <dgm:bulletEnabled val="1"/>
        </dgm:presLayoutVars>
      </dgm:prSet>
      <dgm:spPr/>
    </dgm:pt>
    <dgm:pt modelId="{E9038F37-16EF-4933-AE50-4DD85043395C}" type="pres">
      <dgm:prSet presAssocID="{81DBF2B5-EE4E-445A-BDF7-EC96A1689F5D}" presName="spacer" presStyleCnt="0"/>
      <dgm:spPr/>
    </dgm:pt>
    <dgm:pt modelId="{A0419B67-629F-4256-9A4E-99FA3FFACD89}" type="pres">
      <dgm:prSet presAssocID="{AD150D8B-6FA0-4688-9640-E1A55E31CC9C}" presName="parentText" presStyleLbl="node1" presStyleIdx="1" presStyleCnt="2">
        <dgm:presLayoutVars>
          <dgm:chMax val="0"/>
          <dgm:bulletEnabled val="1"/>
        </dgm:presLayoutVars>
      </dgm:prSet>
      <dgm:spPr/>
    </dgm:pt>
  </dgm:ptLst>
  <dgm:cxnLst>
    <dgm:cxn modelId="{19C50013-B2DB-4B2D-A334-AE9B8CEC5E3B}" type="presOf" srcId="{E06E13F7-54F3-4FF0-AC1E-A670CF988628}" destId="{117215A3-E56C-48C0-9ED9-024145306B92}" srcOrd="0" destOrd="0" presId="urn:microsoft.com/office/officeart/2005/8/layout/vList2"/>
    <dgm:cxn modelId="{E0C05921-9FF0-4C5B-B2A9-8C1B417D1D65}" srcId="{D9552718-2E0B-44BD-8A5C-119A84DA820F}" destId="{E06E13F7-54F3-4FF0-AC1E-A670CF988628}" srcOrd="0" destOrd="0" parTransId="{BDD90B24-638F-4A70-A95F-6C570F54B14F}" sibTransId="{81DBF2B5-EE4E-445A-BDF7-EC96A1689F5D}"/>
    <dgm:cxn modelId="{EC76D95B-26EF-49B2-934C-C4574FEEC8CF}" type="presOf" srcId="{D9552718-2E0B-44BD-8A5C-119A84DA820F}" destId="{A46AA81F-C255-4A00-B0D1-1C185292313F}" srcOrd="0" destOrd="0" presId="urn:microsoft.com/office/officeart/2005/8/layout/vList2"/>
    <dgm:cxn modelId="{2601167A-E66D-46D6-A8EF-38C6F336C3ED}" srcId="{D9552718-2E0B-44BD-8A5C-119A84DA820F}" destId="{AD150D8B-6FA0-4688-9640-E1A55E31CC9C}" srcOrd="1" destOrd="0" parTransId="{A0B31002-E801-483D-8C3C-A349B4F7B287}" sibTransId="{44DC4D6D-97D9-468D-86F7-9468DF854ACC}"/>
    <dgm:cxn modelId="{DD9BD4C6-8CFC-43C1-8CCB-56C90BF8F085}" type="presOf" srcId="{AD150D8B-6FA0-4688-9640-E1A55E31CC9C}" destId="{A0419B67-629F-4256-9A4E-99FA3FFACD89}" srcOrd="0" destOrd="0" presId="urn:microsoft.com/office/officeart/2005/8/layout/vList2"/>
    <dgm:cxn modelId="{3D2A66D0-0B30-42DB-90C4-FD394148AE31}" type="presParOf" srcId="{A46AA81F-C255-4A00-B0D1-1C185292313F}" destId="{117215A3-E56C-48C0-9ED9-024145306B92}" srcOrd="0" destOrd="0" presId="urn:microsoft.com/office/officeart/2005/8/layout/vList2"/>
    <dgm:cxn modelId="{F903651A-CF6C-4B9F-8F65-F870D7370B26}" type="presParOf" srcId="{A46AA81F-C255-4A00-B0D1-1C185292313F}" destId="{E9038F37-16EF-4933-AE50-4DD85043395C}" srcOrd="1" destOrd="0" presId="urn:microsoft.com/office/officeart/2005/8/layout/vList2"/>
    <dgm:cxn modelId="{C9245EB8-D050-4473-80B7-D86D2085FE0D}" type="presParOf" srcId="{A46AA81F-C255-4A00-B0D1-1C185292313F}" destId="{A0419B67-629F-4256-9A4E-99FA3FFACD8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215A3-E56C-48C0-9ED9-024145306B92}">
      <dsp:nvSpPr>
        <dsp:cNvPr id="0" name=""/>
        <dsp:cNvSpPr/>
      </dsp:nvSpPr>
      <dsp:spPr>
        <a:xfrm>
          <a:off x="0" y="72235"/>
          <a:ext cx="4513541" cy="266650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kern="1200" dirty="0">
              <a:solidFill>
                <a:schemeClr val="bg1"/>
              </a:solidFill>
            </a:rPr>
            <a:t>Joining Both Palms Together To Greet</a:t>
          </a:r>
          <a:endParaRPr lang="en-US" sz="2000" kern="1200" dirty="0">
            <a:solidFill>
              <a:schemeClr val="bg1"/>
            </a:solidFill>
          </a:endParaRPr>
        </a:p>
      </dsp:txBody>
      <dsp:txXfrm>
        <a:off x="130168" y="202403"/>
        <a:ext cx="4253205" cy="2406167"/>
      </dsp:txXfrm>
    </dsp:sp>
    <dsp:sp modelId="{A0419B67-629F-4256-9A4E-99FA3FFACD89}">
      <dsp:nvSpPr>
        <dsp:cNvPr id="0" name=""/>
        <dsp:cNvSpPr/>
      </dsp:nvSpPr>
      <dsp:spPr>
        <a:xfrm>
          <a:off x="0" y="2787698"/>
          <a:ext cx="4513541" cy="266650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i="0" kern="1200" dirty="0">
              <a:solidFill>
                <a:schemeClr val="tx1"/>
              </a:solidFill>
            </a:rPr>
            <a:t>In Hindu culture, people greet each other by joining their palms – termed as “Namaskar.” The general reason behind this tradition is that greeting by joining both the palms means respect. However, scientifically speaking, joining both hands ensures joining the tips of all the fingers together; which are denoted to the pressure points of eyes, ears, and mind</a:t>
          </a:r>
          <a:endParaRPr lang="en-US" sz="1700" kern="1200" dirty="0">
            <a:solidFill>
              <a:schemeClr val="tx1"/>
            </a:solidFill>
          </a:endParaRPr>
        </a:p>
      </dsp:txBody>
      <dsp:txXfrm>
        <a:off x="130168" y="2917866"/>
        <a:ext cx="4253205" cy="240616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AFDBD8-28A0-4C54-A7E3-4C5BC5618F97}" type="datetimeFigureOut">
              <a:rPr lang="en-US" smtClean="0"/>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2A954-73BB-4BDD-A05C-7DAD9B715303}" type="slidenum">
              <a:rPr lang="en-US" smtClean="0"/>
              <a:t>‹#›</a:t>
            </a:fld>
            <a:endParaRPr lang="en-US"/>
          </a:p>
        </p:txBody>
      </p:sp>
    </p:spTree>
    <p:extLst>
      <p:ext uri="{BB962C8B-B14F-4D97-AF65-F5344CB8AC3E}">
        <p14:creationId xmlns:p14="http://schemas.microsoft.com/office/powerpoint/2010/main" val="329549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AFDBD8-28A0-4C54-A7E3-4C5BC5618F97}" type="datetimeFigureOut">
              <a:rPr lang="en-US" smtClean="0"/>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2A954-73BB-4BDD-A05C-7DAD9B715303}" type="slidenum">
              <a:rPr lang="en-US" smtClean="0"/>
              <a:t>‹#›</a:t>
            </a:fld>
            <a:endParaRPr lang="en-US"/>
          </a:p>
        </p:txBody>
      </p:sp>
    </p:spTree>
    <p:extLst>
      <p:ext uri="{BB962C8B-B14F-4D97-AF65-F5344CB8AC3E}">
        <p14:creationId xmlns:p14="http://schemas.microsoft.com/office/powerpoint/2010/main" val="360896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AFDBD8-28A0-4C54-A7E3-4C5BC5618F97}" type="datetimeFigureOut">
              <a:rPr lang="en-US" smtClean="0"/>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2A954-73BB-4BDD-A05C-7DAD9B715303}"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21928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AFDBD8-28A0-4C54-A7E3-4C5BC5618F97}" type="datetimeFigureOut">
              <a:rPr lang="en-US" smtClean="0"/>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2A954-73BB-4BDD-A05C-7DAD9B715303}" type="slidenum">
              <a:rPr lang="en-US" smtClean="0"/>
              <a:t>‹#›</a:t>
            </a:fld>
            <a:endParaRPr lang="en-US"/>
          </a:p>
        </p:txBody>
      </p:sp>
    </p:spTree>
    <p:extLst>
      <p:ext uri="{BB962C8B-B14F-4D97-AF65-F5344CB8AC3E}">
        <p14:creationId xmlns:p14="http://schemas.microsoft.com/office/powerpoint/2010/main" val="1883328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AFDBD8-28A0-4C54-A7E3-4C5BC5618F97}" type="datetimeFigureOut">
              <a:rPr lang="en-US" smtClean="0"/>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2A954-73BB-4BDD-A05C-7DAD9B71530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4019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AFDBD8-28A0-4C54-A7E3-4C5BC5618F97}" type="datetimeFigureOut">
              <a:rPr lang="en-US" smtClean="0"/>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2A954-73BB-4BDD-A05C-7DAD9B715303}" type="slidenum">
              <a:rPr lang="en-US" smtClean="0"/>
              <a:t>‹#›</a:t>
            </a:fld>
            <a:endParaRPr lang="en-US"/>
          </a:p>
        </p:txBody>
      </p:sp>
    </p:spTree>
    <p:extLst>
      <p:ext uri="{BB962C8B-B14F-4D97-AF65-F5344CB8AC3E}">
        <p14:creationId xmlns:p14="http://schemas.microsoft.com/office/powerpoint/2010/main" val="419698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AFDBD8-28A0-4C54-A7E3-4C5BC5618F97}" type="datetimeFigureOut">
              <a:rPr lang="en-US" smtClean="0"/>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2A954-73BB-4BDD-A05C-7DAD9B715303}" type="slidenum">
              <a:rPr lang="en-US" smtClean="0"/>
              <a:t>‹#›</a:t>
            </a:fld>
            <a:endParaRPr lang="en-US"/>
          </a:p>
        </p:txBody>
      </p:sp>
    </p:spTree>
    <p:extLst>
      <p:ext uri="{BB962C8B-B14F-4D97-AF65-F5344CB8AC3E}">
        <p14:creationId xmlns:p14="http://schemas.microsoft.com/office/powerpoint/2010/main" val="1426702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AFDBD8-28A0-4C54-A7E3-4C5BC5618F97}" type="datetimeFigureOut">
              <a:rPr lang="en-US" smtClean="0"/>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2A954-73BB-4BDD-A05C-7DAD9B715303}" type="slidenum">
              <a:rPr lang="en-US" smtClean="0"/>
              <a:t>‹#›</a:t>
            </a:fld>
            <a:endParaRPr lang="en-US"/>
          </a:p>
        </p:txBody>
      </p:sp>
    </p:spTree>
    <p:extLst>
      <p:ext uri="{BB962C8B-B14F-4D97-AF65-F5344CB8AC3E}">
        <p14:creationId xmlns:p14="http://schemas.microsoft.com/office/powerpoint/2010/main" val="3067304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AFDBD8-28A0-4C54-A7E3-4C5BC5618F97}" type="datetimeFigureOut">
              <a:rPr lang="en-US" smtClean="0"/>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2A954-73BB-4BDD-A05C-7DAD9B715303}" type="slidenum">
              <a:rPr lang="en-US" smtClean="0"/>
              <a:t>‹#›</a:t>
            </a:fld>
            <a:endParaRPr lang="en-US"/>
          </a:p>
        </p:txBody>
      </p:sp>
    </p:spTree>
    <p:extLst>
      <p:ext uri="{BB962C8B-B14F-4D97-AF65-F5344CB8AC3E}">
        <p14:creationId xmlns:p14="http://schemas.microsoft.com/office/powerpoint/2010/main" val="781341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AFDBD8-28A0-4C54-A7E3-4C5BC5618F97}" type="datetimeFigureOut">
              <a:rPr lang="en-US" smtClean="0"/>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2A954-73BB-4BDD-A05C-7DAD9B715303}" type="slidenum">
              <a:rPr lang="en-US" smtClean="0"/>
              <a:t>‹#›</a:t>
            </a:fld>
            <a:endParaRPr lang="en-US"/>
          </a:p>
        </p:txBody>
      </p:sp>
    </p:spTree>
    <p:extLst>
      <p:ext uri="{BB962C8B-B14F-4D97-AF65-F5344CB8AC3E}">
        <p14:creationId xmlns:p14="http://schemas.microsoft.com/office/powerpoint/2010/main" val="2806871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AFDBD8-28A0-4C54-A7E3-4C5BC5618F97}" type="datetimeFigureOut">
              <a:rPr lang="en-US" smtClean="0"/>
              <a:t>6/13/2024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42A954-73BB-4BDD-A05C-7DAD9B715303}" type="slidenum">
              <a:rPr lang="en-US" smtClean="0"/>
              <a:t>‹#›</a:t>
            </a:fld>
            <a:endParaRPr lang="en-US"/>
          </a:p>
        </p:txBody>
      </p:sp>
    </p:spTree>
    <p:extLst>
      <p:ext uri="{BB962C8B-B14F-4D97-AF65-F5344CB8AC3E}">
        <p14:creationId xmlns:p14="http://schemas.microsoft.com/office/powerpoint/2010/main" val="3597720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AFDBD8-28A0-4C54-A7E3-4C5BC5618F97}" type="datetimeFigureOut">
              <a:rPr lang="en-US" smtClean="0"/>
              <a:t>6/13/2024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42A954-73BB-4BDD-A05C-7DAD9B715303}" type="slidenum">
              <a:rPr lang="en-US" smtClean="0"/>
              <a:t>‹#›</a:t>
            </a:fld>
            <a:endParaRPr lang="en-US"/>
          </a:p>
        </p:txBody>
      </p:sp>
    </p:spTree>
    <p:extLst>
      <p:ext uri="{BB962C8B-B14F-4D97-AF65-F5344CB8AC3E}">
        <p14:creationId xmlns:p14="http://schemas.microsoft.com/office/powerpoint/2010/main" val="2378309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AFDBD8-28A0-4C54-A7E3-4C5BC5618F97}" type="datetimeFigureOut">
              <a:rPr lang="en-US" smtClean="0"/>
              <a:t>6/13/2024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42A954-73BB-4BDD-A05C-7DAD9B715303}" type="slidenum">
              <a:rPr lang="en-US" smtClean="0"/>
              <a:t>‹#›</a:t>
            </a:fld>
            <a:endParaRPr lang="en-US"/>
          </a:p>
        </p:txBody>
      </p:sp>
    </p:spTree>
    <p:extLst>
      <p:ext uri="{BB962C8B-B14F-4D97-AF65-F5344CB8AC3E}">
        <p14:creationId xmlns:p14="http://schemas.microsoft.com/office/powerpoint/2010/main" val="4014247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AFDBD8-28A0-4C54-A7E3-4C5BC5618F97}" type="datetimeFigureOut">
              <a:rPr lang="en-US" smtClean="0"/>
              <a:t>6/13/2024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42A954-73BB-4BDD-A05C-7DAD9B715303}" type="slidenum">
              <a:rPr lang="en-US" smtClean="0"/>
              <a:t>‹#›</a:t>
            </a:fld>
            <a:endParaRPr lang="en-US"/>
          </a:p>
        </p:txBody>
      </p:sp>
    </p:spTree>
    <p:extLst>
      <p:ext uri="{BB962C8B-B14F-4D97-AF65-F5344CB8AC3E}">
        <p14:creationId xmlns:p14="http://schemas.microsoft.com/office/powerpoint/2010/main" val="93974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AFDBD8-28A0-4C54-A7E3-4C5BC5618F97}" type="datetimeFigureOut">
              <a:rPr lang="en-US" smtClean="0"/>
              <a:t>6/13/2024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42A954-73BB-4BDD-A05C-7DAD9B715303}" type="slidenum">
              <a:rPr lang="en-US" smtClean="0"/>
              <a:t>‹#›</a:t>
            </a:fld>
            <a:endParaRPr lang="en-US"/>
          </a:p>
        </p:txBody>
      </p:sp>
    </p:spTree>
    <p:extLst>
      <p:ext uri="{BB962C8B-B14F-4D97-AF65-F5344CB8AC3E}">
        <p14:creationId xmlns:p14="http://schemas.microsoft.com/office/powerpoint/2010/main" val="2199576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AFDBD8-28A0-4C54-A7E3-4C5BC5618F97}" type="datetimeFigureOut">
              <a:rPr lang="en-US" smtClean="0"/>
              <a:t>6/13/2024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42A954-73BB-4BDD-A05C-7DAD9B715303}" type="slidenum">
              <a:rPr lang="en-US" smtClean="0"/>
              <a:t>‹#›</a:t>
            </a:fld>
            <a:endParaRPr lang="en-US"/>
          </a:p>
        </p:txBody>
      </p:sp>
    </p:spTree>
    <p:extLst>
      <p:ext uri="{BB962C8B-B14F-4D97-AF65-F5344CB8AC3E}">
        <p14:creationId xmlns:p14="http://schemas.microsoft.com/office/powerpoint/2010/main" val="3684477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AFDBD8-28A0-4C54-A7E3-4C5BC5618F97}" type="datetimeFigureOut">
              <a:rPr lang="en-US" smtClean="0"/>
              <a:t>6/13/2024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542A954-73BB-4BDD-A05C-7DAD9B715303}" type="slidenum">
              <a:rPr lang="en-US" smtClean="0"/>
              <a:t>‹#›</a:t>
            </a:fld>
            <a:endParaRPr lang="en-US"/>
          </a:p>
        </p:txBody>
      </p:sp>
    </p:spTree>
    <p:extLst>
      <p:ext uri="{BB962C8B-B14F-4D97-AF65-F5344CB8AC3E}">
        <p14:creationId xmlns:p14="http://schemas.microsoft.com/office/powerpoint/2010/main" val="36911162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6">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8">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4" name="Rectangle 19">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Scientific Reasons Behind Popular Indian Traditions | Hinduism &amp; Science">
            <a:extLst>
              <a:ext uri="{FF2B5EF4-FFF2-40B4-BE49-F238E27FC236}">
                <a16:creationId xmlns:a16="http://schemas.microsoft.com/office/drawing/2014/main" id="{47F3625B-9B04-D61B-99C2-A5223ED0AAC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16595" y="1131994"/>
            <a:ext cx="8160686"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980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8" name="Content Placeholder 2">
            <a:extLst>
              <a:ext uri="{FF2B5EF4-FFF2-40B4-BE49-F238E27FC236}">
                <a16:creationId xmlns:a16="http://schemas.microsoft.com/office/drawing/2014/main" id="{E8BB87B8-B89D-E603-4DC4-A14CD1C5ED76}"/>
              </a:ext>
            </a:extLst>
          </p:cNvPr>
          <p:cNvGraphicFramePr>
            <a:graphicFrameLocks noGrp="1"/>
          </p:cNvGraphicFramePr>
          <p:nvPr>
            <p:ph idx="1"/>
            <p:extLst>
              <p:ext uri="{D42A27DB-BD31-4B8C-83A1-F6EECF244321}">
                <p14:modId xmlns:p14="http://schemas.microsoft.com/office/powerpoint/2010/main" val="2649631721"/>
              </p:ext>
            </p:extLst>
          </p:nvPr>
        </p:nvGraphicFramePr>
        <p:xfrm>
          <a:off x="4760461" y="514924"/>
          <a:ext cx="4513541" cy="5526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6" name="Picture 4" descr="The Meaning of Namaste: Why Do We Say Namaste In Yoga?">
            <a:extLst>
              <a:ext uri="{FF2B5EF4-FFF2-40B4-BE49-F238E27FC236}">
                <a16:creationId xmlns:a16="http://schemas.microsoft.com/office/drawing/2014/main" id="{66B82234-46DC-EB13-F43E-96C8CF00FB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582" y="987379"/>
            <a:ext cx="3841268" cy="471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687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51" name="Group 6150">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152" name="Straight Connector 6151">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153" name="Straight Connector 6152">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154"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55"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56" name="Isosceles Triangle 6155">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57"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58"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59"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60" name="Isosceles Triangle 6159">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61" name="Isosceles Triangle 6160">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Text Placeholder 2">
            <a:extLst>
              <a:ext uri="{FF2B5EF4-FFF2-40B4-BE49-F238E27FC236}">
                <a16:creationId xmlns:a16="http://schemas.microsoft.com/office/drawing/2014/main" id="{6E3A0D1B-0290-3169-BBD3-AA0A21EBD25E}"/>
              </a:ext>
            </a:extLst>
          </p:cNvPr>
          <p:cNvSpPr>
            <a:spLocks/>
          </p:cNvSpPr>
          <p:nvPr/>
        </p:nvSpPr>
        <p:spPr>
          <a:xfrm>
            <a:off x="1015992" y="3434617"/>
            <a:ext cx="7101080" cy="621565"/>
          </a:xfrm>
          <a:prstGeom prst="rect">
            <a:avLst/>
          </a:prstGeom>
        </p:spPr>
        <p:txBody>
          <a:bodyPr/>
          <a:lstStyle/>
          <a:p>
            <a:pPr algn="ctr" defTabSz="374904">
              <a:spcAft>
                <a:spcPts val="600"/>
              </a:spcAft>
            </a:pPr>
            <a:r>
              <a:rPr lang="en-US" sz="2000" b="1" kern="1200" dirty="0">
                <a:solidFill>
                  <a:srgbClr val="7030A0"/>
                </a:solidFill>
                <a:latin typeface="-apple-system"/>
                <a:ea typeface="+mn-ea"/>
                <a:cs typeface="+mn-cs"/>
              </a:rPr>
              <a:t>Why Do Indian Women Wear Toe Ring</a:t>
            </a:r>
          </a:p>
          <a:p>
            <a:pPr>
              <a:spcAft>
                <a:spcPts val="600"/>
              </a:spcAft>
            </a:pPr>
            <a:endParaRPr lang="en-US" dirty="0"/>
          </a:p>
        </p:txBody>
      </p:sp>
      <p:sp>
        <p:nvSpPr>
          <p:cNvPr id="4" name="Text Placeholder 3">
            <a:extLst>
              <a:ext uri="{FF2B5EF4-FFF2-40B4-BE49-F238E27FC236}">
                <a16:creationId xmlns:a16="http://schemas.microsoft.com/office/drawing/2014/main" id="{00D48A22-7094-A749-6EA1-F016C578C380}"/>
              </a:ext>
            </a:extLst>
          </p:cNvPr>
          <p:cNvSpPr>
            <a:spLocks/>
          </p:cNvSpPr>
          <p:nvPr/>
        </p:nvSpPr>
        <p:spPr>
          <a:xfrm>
            <a:off x="1015992" y="3930295"/>
            <a:ext cx="7101079" cy="1740882"/>
          </a:xfrm>
          <a:prstGeom prst="rect">
            <a:avLst/>
          </a:prstGeom>
        </p:spPr>
        <p:txBody>
          <a:bodyPr>
            <a:normAutofit/>
          </a:bodyPr>
          <a:lstStyle/>
          <a:p>
            <a:pPr defTabSz="374904">
              <a:spcAft>
                <a:spcPts val="600"/>
              </a:spcAft>
            </a:pPr>
            <a:r>
              <a:rPr lang="en-US" sz="1968" b="1" kern="1200">
                <a:solidFill>
                  <a:schemeClr val="tx1"/>
                </a:solidFill>
                <a:latin typeface="-apple-system"/>
                <a:ea typeface="+mn-ea"/>
                <a:cs typeface="+mn-cs"/>
              </a:rPr>
              <a:t>Wearing toe rings is not just the significance of married women but there is science behind it. Normally toe rings are worn on the second toe. A particular nerve from the second toe connects the uterus and passes to heart. Wearing toe ring on this finger strengthens the uterus.</a:t>
            </a:r>
            <a:endParaRPr lang="en-US" sz="2400">
              <a:solidFill>
                <a:schemeClr val="tx1"/>
              </a:solidFill>
            </a:endParaRPr>
          </a:p>
        </p:txBody>
      </p:sp>
      <p:pic>
        <p:nvPicPr>
          <p:cNvPr id="6146" name="Picture 2" descr="Scientific Reasons Behind Hindu Traditions &amp; Indian Culture">
            <a:extLst>
              <a:ext uri="{FF2B5EF4-FFF2-40B4-BE49-F238E27FC236}">
                <a16:creationId xmlns:a16="http://schemas.microsoft.com/office/drawing/2014/main" id="{C0A3E469-ED28-91CE-8C5B-BB829D26D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1908" y="1066377"/>
            <a:ext cx="5861591" cy="2035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202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9" name="Group 8198">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200" name="Straight Connector 8199">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201" name="Straight Connector 8200">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202"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03"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04" name="Isosceles Triangle 8203">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05"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06"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07"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08" name="Isosceles Triangle 8207">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09" name="Isosceles Triangle 8208">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8231" name="Rectangle 821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2" name="Rectangle 8212">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33" name="Isosceles Triangle 821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EA82277B-CD23-E621-EC8F-0D352B500A89}"/>
              </a:ext>
            </a:extLst>
          </p:cNvPr>
          <p:cNvSpPr>
            <a:spLocks noGrp="1"/>
          </p:cNvSpPr>
          <p:nvPr>
            <p:ph type="title"/>
          </p:nvPr>
        </p:nvSpPr>
        <p:spPr>
          <a:xfrm>
            <a:off x="673754" y="643467"/>
            <a:ext cx="4203045" cy="1375608"/>
          </a:xfrm>
        </p:spPr>
        <p:txBody>
          <a:bodyPr vert="horz" lIns="91440" tIns="45720" rIns="91440" bIns="45720" rtlCol="0" anchor="ctr">
            <a:normAutofit/>
          </a:bodyPr>
          <a:lstStyle/>
          <a:p>
            <a:r>
              <a:rPr lang="en-US">
                <a:solidFill>
                  <a:schemeClr val="bg1"/>
                </a:solidFill>
              </a:rPr>
              <a:t>Not going out during solar eclipse</a:t>
            </a:r>
          </a:p>
        </p:txBody>
      </p:sp>
      <p:sp>
        <p:nvSpPr>
          <p:cNvPr id="3" name="Content Placeholder 2">
            <a:extLst>
              <a:ext uri="{FF2B5EF4-FFF2-40B4-BE49-F238E27FC236}">
                <a16:creationId xmlns:a16="http://schemas.microsoft.com/office/drawing/2014/main" id="{68090973-BFBF-5339-973C-7326CE4524EF}"/>
              </a:ext>
            </a:extLst>
          </p:cNvPr>
          <p:cNvSpPr>
            <a:spLocks noGrp="1"/>
          </p:cNvSpPr>
          <p:nvPr>
            <p:ph sz="half" idx="1"/>
          </p:nvPr>
        </p:nvSpPr>
        <p:spPr>
          <a:xfrm>
            <a:off x="673754" y="2160590"/>
            <a:ext cx="3973943" cy="3440110"/>
          </a:xfrm>
        </p:spPr>
        <p:txBody>
          <a:bodyPr vert="horz" lIns="91440" tIns="45720" rIns="91440" bIns="45720" rtlCol="0">
            <a:normAutofit/>
          </a:bodyPr>
          <a:lstStyle/>
          <a:p>
            <a:pPr>
              <a:lnSpc>
                <a:spcPct val="90000"/>
              </a:lnSpc>
            </a:pPr>
            <a:r>
              <a:rPr lang="en-US" dirty="0">
                <a:solidFill>
                  <a:schemeClr val="bg1"/>
                </a:solidFill>
              </a:rPr>
              <a:t>The only logical explanation to this scientific occurrence is that the ultraviolet rays from the sun are the strongest during this time and are extremely harmful for the body. Thus, should be avoided.</a:t>
            </a:r>
          </a:p>
          <a:p>
            <a:pPr>
              <a:lnSpc>
                <a:spcPct val="90000"/>
              </a:lnSpc>
            </a:pPr>
            <a:r>
              <a:rPr lang="en-US" b="1" dirty="0">
                <a:solidFill>
                  <a:schemeClr val="bg1"/>
                </a:solidFill>
              </a:rPr>
              <a:t>Myth</a:t>
            </a:r>
          </a:p>
          <a:p>
            <a:pPr>
              <a:lnSpc>
                <a:spcPct val="90000"/>
              </a:lnSpc>
              <a:buFont typeface="Wingdings" panose="05000000000000000000" pitchFamily="2" charset="2"/>
              <a:buChar char="v"/>
            </a:pPr>
            <a:r>
              <a:rPr lang="en-US" dirty="0">
                <a:solidFill>
                  <a:schemeClr val="bg1"/>
                </a:solidFill>
              </a:rPr>
              <a:t>Getting blind</a:t>
            </a:r>
          </a:p>
          <a:p>
            <a:pPr>
              <a:lnSpc>
                <a:spcPct val="90000"/>
              </a:lnSpc>
              <a:buFont typeface="Wingdings" panose="05000000000000000000" pitchFamily="2" charset="2"/>
              <a:buChar char="v"/>
            </a:pPr>
            <a:r>
              <a:rPr lang="en-US" dirty="0">
                <a:solidFill>
                  <a:schemeClr val="bg1"/>
                </a:solidFill>
              </a:rPr>
              <a:t>Indians don’t prefer to cook or eat </a:t>
            </a:r>
          </a:p>
        </p:txBody>
      </p:sp>
      <p:pic>
        <p:nvPicPr>
          <p:cNvPr id="8194" name="Picture 2" descr="Can you go out during solar eclipse? All about myths around travelling-  Republic World">
            <a:extLst>
              <a:ext uri="{FF2B5EF4-FFF2-40B4-BE49-F238E27FC236}">
                <a16:creationId xmlns:a16="http://schemas.microsoft.com/office/drawing/2014/main" id="{253D103A-69F5-13A6-B2A5-0D60A1E6B5F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096001" y="1926929"/>
            <a:ext cx="5143500" cy="2991627"/>
          </a:xfrm>
          <a:prstGeom prst="rect">
            <a:avLst/>
          </a:prstGeom>
          <a:noFill/>
          <a:extLst>
            <a:ext uri="{909E8E84-426E-40DD-AFC4-6F175D3DCCD1}">
              <a14:hiddenFill xmlns:a14="http://schemas.microsoft.com/office/drawing/2010/main">
                <a:solidFill>
                  <a:srgbClr val="FFFFFF"/>
                </a:solidFill>
              </a14:hiddenFill>
            </a:ext>
          </a:extLst>
        </p:spPr>
      </p:pic>
      <p:sp>
        <p:nvSpPr>
          <p:cNvPr id="8234" name="Isosceles Triangle 821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953297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08" name="Group 7207">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09" name="Straight Connector 7208">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210" name="Straight Connector 7209">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211"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12"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13" name="Isosceles Triangle 7212">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14"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15"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16"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17" name="Isosceles Triangle 7216">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18" name="Isosceles Triangle 7217">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7170" name="Picture 2" descr="FAQs on How to Water Tulsi (Holy Basil) Plant | Voice of Plant">
            <a:extLst>
              <a:ext uri="{FF2B5EF4-FFF2-40B4-BE49-F238E27FC236}">
                <a16:creationId xmlns:a16="http://schemas.microsoft.com/office/drawing/2014/main" id="{5139ACEC-75F3-5C7F-593D-2B654245CA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849" r="1" b="2017"/>
          <a:stretch/>
        </p:blipFill>
        <p:spPr bwMode="auto">
          <a:xfrm>
            <a:off x="4450080" y="-1"/>
            <a:ext cx="774192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8CB5E747-98D3-3F64-7B12-E98DD920BA05}"/>
              </a:ext>
            </a:extLst>
          </p:cNvPr>
          <p:cNvSpPr>
            <a:spLocks noGrp="1"/>
          </p:cNvSpPr>
          <p:nvPr>
            <p:ph type="title"/>
          </p:nvPr>
        </p:nvSpPr>
        <p:spPr>
          <a:xfrm>
            <a:off x="677333" y="609600"/>
            <a:ext cx="3851123" cy="1320800"/>
          </a:xfrm>
        </p:spPr>
        <p:txBody>
          <a:bodyPr vert="horz" lIns="91440" tIns="45720" rIns="91440" bIns="45720" rtlCol="0" anchor="t">
            <a:normAutofit/>
          </a:bodyPr>
          <a:lstStyle/>
          <a:p>
            <a:pPr>
              <a:lnSpc>
                <a:spcPct val="90000"/>
              </a:lnSpc>
            </a:pPr>
            <a:r>
              <a:rPr lang="en-US" sz="2800" b="1" i="0">
                <a:effectLst/>
              </a:rPr>
              <a:t>Why Do We Worship Tulsi Plant</a:t>
            </a:r>
            <a:br>
              <a:rPr lang="en-US" sz="2800" b="1" i="0">
                <a:effectLst/>
              </a:rPr>
            </a:br>
            <a:endParaRPr lang="en-US" sz="2800"/>
          </a:p>
        </p:txBody>
      </p:sp>
      <p:sp>
        <p:nvSpPr>
          <p:cNvPr id="6" name="TextBox 5">
            <a:extLst>
              <a:ext uri="{FF2B5EF4-FFF2-40B4-BE49-F238E27FC236}">
                <a16:creationId xmlns:a16="http://schemas.microsoft.com/office/drawing/2014/main" id="{4D4A810C-455B-B25C-CBB0-50E21B86800E}"/>
              </a:ext>
            </a:extLst>
          </p:cNvPr>
          <p:cNvSpPr txBox="1"/>
          <p:nvPr/>
        </p:nvSpPr>
        <p:spPr>
          <a:xfrm>
            <a:off x="677334" y="2160589"/>
            <a:ext cx="3851122" cy="3880773"/>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pPr>
            <a:r>
              <a:rPr lang="en-US" b="1" i="0">
                <a:solidFill>
                  <a:schemeClr val="tx1">
                    <a:lumMod val="75000"/>
                    <a:lumOff val="25000"/>
                  </a:schemeClr>
                </a:solidFill>
                <a:effectLst/>
              </a:rPr>
              <a:t>Keeping Tulsi plant at home prevents insects and mosquitoes from entering the house. It is said that snakes do not dare to go near a Tulsi plant. Maybe that is why ancient people would grow lots of Tulsi near their houses.</a:t>
            </a:r>
            <a:endParaRPr lang="en-US">
              <a:solidFill>
                <a:schemeClr val="tx1">
                  <a:lumMod val="75000"/>
                  <a:lumOff val="25000"/>
                </a:schemeClr>
              </a:solidFill>
            </a:endParaRPr>
          </a:p>
        </p:txBody>
      </p:sp>
      <p:cxnSp>
        <p:nvCxnSpPr>
          <p:cNvPr id="7220" name="Straight Connector 721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222" name="Straight Connector 722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22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2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2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3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3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3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3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46888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59E0C5-F54C-4442-7B42-3F3BDDEBF6E0}"/>
              </a:ext>
            </a:extLst>
          </p:cNvPr>
          <p:cNvSpPr txBox="1"/>
          <p:nvPr/>
        </p:nvSpPr>
        <p:spPr>
          <a:xfrm>
            <a:off x="1285876" y="1895476"/>
            <a:ext cx="6248399" cy="3816429"/>
          </a:xfrm>
          <a:prstGeom prst="rect">
            <a:avLst/>
          </a:prstGeom>
          <a:noFill/>
        </p:spPr>
        <p:txBody>
          <a:bodyPr wrap="square" rtlCol="0">
            <a:spAutoFit/>
          </a:bodyPr>
          <a:lstStyle/>
          <a:p>
            <a:pPr algn="ctr"/>
            <a:r>
              <a:rPr lang="en-US" sz="3200" dirty="0">
                <a:solidFill>
                  <a:srgbClr val="7030A0"/>
                </a:solidFill>
              </a:rPr>
              <a:t>CONCLUSION</a:t>
            </a:r>
          </a:p>
          <a:p>
            <a:pPr algn="ctr"/>
            <a:endParaRPr lang="en-US" sz="2400" dirty="0">
              <a:solidFill>
                <a:srgbClr val="7030A0"/>
              </a:solidFill>
            </a:endParaRPr>
          </a:p>
          <a:p>
            <a:pPr algn="ctr"/>
            <a:r>
              <a:rPr lang="en-US" sz="2400" dirty="0"/>
              <a:t>By examining popular myths from various culture and comparing them with scientific explanations, we can explore the evolution of human understanding over time. By looking into more myths and how science explains things, we can get a better grip on the world around us.</a:t>
            </a:r>
          </a:p>
          <a:p>
            <a:endParaRPr lang="en-US" dirty="0"/>
          </a:p>
        </p:txBody>
      </p:sp>
    </p:spTree>
    <p:extLst>
      <p:ext uri="{BB962C8B-B14F-4D97-AF65-F5344CB8AC3E}">
        <p14:creationId xmlns:p14="http://schemas.microsoft.com/office/powerpoint/2010/main" val="701152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note on a keyboard">
            <a:extLst>
              <a:ext uri="{FF2B5EF4-FFF2-40B4-BE49-F238E27FC236}">
                <a16:creationId xmlns:a16="http://schemas.microsoft.com/office/drawing/2014/main" id="{DD18495A-49C9-98E7-CC71-2194914455F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21738296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77</TotalTime>
  <Words>285</Words>
  <Application>Microsoft Office PowerPoint</Application>
  <PresentationFormat>Widescreen</PresentationFormat>
  <Paragraphs>14</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-apple-system</vt:lpstr>
      <vt:lpstr>Arial</vt:lpstr>
      <vt:lpstr>Trebuchet MS</vt:lpstr>
      <vt:lpstr>Wingdings</vt:lpstr>
      <vt:lpstr>Wingdings 3</vt:lpstr>
      <vt:lpstr>Facet</vt:lpstr>
      <vt:lpstr>PowerPoint Presentation</vt:lpstr>
      <vt:lpstr>PowerPoint Presentation</vt:lpstr>
      <vt:lpstr>PowerPoint Presentation</vt:lpstr>
      <vt:lpstr>Not going out during solar eclipse</vt:lpstr>
      <vt:lpstr>Why Do We Worship Tulsi Plant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Swathy</dc:creator>
  <cp:lastModifiedBy>S, Swathy</cp:lastModifiedBy>
  <cp:revision>3</cp:revision>
  <dcterms:created xsi:type="dcterms:W3CDTF">2024-06-06T18:38:00Z</dcterms:created>
  <dcterms:modified xsi:type="dcterms:W3CDTF">2024-06-13T17:54:58Z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ecdf243-b9b0-4f63-8694-76742e4201b7_Enabled">
    <vt:lpwstr>true</vt:lpwstr>
  </property>
  <property fmtid="{D5CDD505-2E9C-101B-9397-08002B2CF9AE}" pid="3" name="MSIP_Label_1ecdf243-b9b0-4f63-8694-76742e4201b7_SetDate">
    <vt:lpwstr>2024-06-06T18:55:45Z</vt:lpwstr>
  </property>
  <property fmtid="{D5CDD505-2E9C-101B-9397-08002B2CF9AE}" pid="4" name="MSIP_Label_1ecdf243-b9b0-4f63-8694-76742e4201b7_Method">
    <vt:lpwstr>Standard</vt:lpwstr>
  </property>
  <property fmtid="{D5CDD505-2E9C-101B-9397-08002B2CF9AE}" pid="5" name="MSIP_Label_1ecdf243-b9b0-4f63-8694-76742e4201b7_Name">
    <vt:lpwstr>Proprietary general</vt:lpwstr>
  </property>
  <property fmtid="{D5CDD505-2E9C-101B-9397-08002B2CF9AE}" pid="6" name="MSIP_Label_1ecdf243-b9b0-4f63-8694-76742e4201b7_SiteId">
    <vt:lpwstr>fabb61b8-3afe-4e75-b934-a47f782b8cd7</vt:lpwstr>
  </property>
  <property fmtid="{D5CDD505-2E9C-101B-9397-08002B2CF9AE}" pid="7" name="MSIP_Label_1ecdf243-b9b0-4f63-8694-76742e4201b7_ActionId">
    <vt:lpwstr>6002539f-394b-41a8-9f98-0f2b153d731a</vt:lpwstr>
  </property>
  <property fmtid="{D5CDD505-2E9C-101B-9397-08002B2CF9AE}" pid="8" name="MSIP_Label_1ecdf243-b9b0-4f63-8694-76742e4201b7_ContentBits">
    <vt:lpwstr>0</vt:lpwstr>
  </property>
</Properties>
</file>