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392" r:id="rId5"/>
    <p:sldId id="423" r:id="rId6"/>
    <p:sldId id="390" r:id="rId7"/>
    <p:sldId id="391" r:id="rId8"/>
    <p:sldId id="393" r:id="rId9"/>
    <p:sldId id="414" r:id="rId10"/>
    <p:sldId id="415" r:id="rId11"/>
    <p:sldId id="625" r:id="rId12"/>
    <p:sldId id="624" r:id="rId13"/>
    <p:sldId id="631" r:id="rId14"/>
    <p:sldId id="626" r:id="rId15"/>
    <p:sldId id="602" r:id="rId16"/>
    <p:sldId id="580" r:id="rId17"/>
    <p:sldId id="632" r:id="rId18"/>
    <p:sldId id="421" r:id="rId19"/>
    <p:sldId id="34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14" clrIdx="6"/>
  <p:cmAuthor id="1" name="Jessie Woodhead" initials="JW" lastIdx="26" clrIdx="0"/>
  <p:cmAuthor id="8" name="Microsoft Office User" initials="MOU [2]" lastIdx="1" clrIdx="7"/>
  <p:cmAuthor id="2" name="Jessie Woodhead" initials="JW [2]" lastIdx="1" clrIdx="1"/>
  <p:cmAuthor id="9" name="E, Umamaheswari" initials="EU" lastIdx="1" clrIdx="8">
    <p:extLst>
      <p:ext uri="{19B8F6BF-5375-455C-9EA6-DF929625EA0E}">
        <p15:presenceInfo xmlns:p15="http://schemas.microsoft.com/office/powerpoint/2012/main" userId="S::EU@aetna.com::59f6b66e-1900-4b11-8767-d9e47d207ec5" providerId="AD"/>
      </p:ext>
    </p:extLst>
  </p:cmAuthor>
  <p:cmAuthor id="3" name="Jessie Woodhead" initials="JW [3]" lastIdx="1" clrIdx="2"/>
  <p:cmAuthor id="4" name="Jessie Woodhead" initials="JW [4]" lastIdx="1" clrIdx="3"/>
  <p:cmAuthor id="5" name="Jessie Woodhead" initials="JW [5]" lastIdx="1" clrIdx="4"/>
  <p:cmAuthor id="6" name="Vanessa Lai" initials="VL"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C6A"/>
    <a:srgbClr val="2E78BB"/>
    <a:srgbClr val="26235D"/>
    <a:srgbClr val="D9D9D9"/>
    <a:srgbClr val="DE2254"/>
    <a:srgbClr val="969696"/>
    <a:srgbClr val="4D4D4D"/>
    <a:srgbClr val="F99F42"/>
    <a:srgbClr val="6E797C"/>
    <a:srgbClr val="7DC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0" autoAdjust="0"/>
    <p:restoredTop sz="94249" autoAdjust="0"/>
  </p:normalViewPr>
  <p:slideViewPr>
    <p:cSldViewPr snapToGrid="0" snapToObjects="1">
      <p:cViewPr varScale="1">
        <p:scale>
          <a:sx n="74" d="100"/>
          <a:sy n="74" d="100"/>
        </p:scale>
        <p:origin x="582" y="60"/>
      </p:cViewPr>
      <p:guideLst/>
    </p:cSldViewPr>
  </p:slideViewPr>
  <p:outlineViewPr>
    <p:cViewPr>
      <p:scale>
        <a:sx n="33" d="100"/>
        <a:sy n="33" d="100"/>
      </p:scale>
      <p:origin x="0" y="-6560"/>
    </p:cViewPr>
  </p:outlineViewPr>
  <p:notesTextViewPr>
    <p:cViewPr>
      <p:scale>
        <a:sx n="3" d="2"/>
        <a:sy n="3" d="2"/>
      </p:scale>
      <p:origin x="0" y="0"/>
    </p:cViewPr>
  </p:notesTextViewPr>
  <p:sorterViewPr>
    <p:cViewPr>
      <p:scale>
        <a:sx n="90" d="100"/>
        <a:sy n="90" d="100"/>
      </p:scale>
      <p:origin x="0" y="-3606"/>
    </p:cViewPr>
  </p:sorter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n064711\Desktop\Cash%20app\Sridhar%20Mondy%20Review%20Call\Copy%20of%20New%20Sridhar%20Review%20Raw%20Data_Ma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n064711\Desktop\Cash%20app\Sridhar%20Mondy%20Review%20Call\New%20Sridhar%20Review%20Raw%20Data_05-2024.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n064711\Desktop\Cash%20app\Sridhar%20Mondy%20Review%20Call\Copy%20of%20Sridhar%20Review%20Raw%20Data%20Um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n064711\Desktop\Cash%20app\Sridhar%20Mondy%20Review%20Call\New%20Sridhar%20Review%20Raw%20Data_05-2024.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n064711\Desktop\Cash%20app\Sridhar%20Mondy%20Review%20Call\Copy%20of%20Sridhar%20Review%20Raw%20Data%20Um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n064711\Desktop\Cash%20app\Sridhar%20Mondy%20Review%20Call\New%20Sridhar%20Review%20Raw%20Data_05-202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n904067\Downloads\New%20folder\2024\Team%20Utiliz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rgbClr val="002060"/>
                </a:solidFill>
                <a:latin typeface="Arial Narrow" panose="020B0606020202030204" pitchFamily="34" charset="0"/>
                <a:cs typeface="Arial" panose="020B0604020202020204" pitchFamily="34" charset="0"/>
              </a:rPr>
              <a:t>Weeks wise volume Trend May </a:t>
            </a:r>
            <a:r>
              <a:rPr lang="en-US" sz="1600" b="1" i="0" u="none" strike="noStrike" kern="1200" spc="0" baseline="0" dirty="0">
                <a:solidFill>
                  <a:srgbClr val="002060"/>
                </a:solidFill>
                <a:latin typeface="Arial Narrow" panose="020B0606020202030204" pitchFamily="34" charset="0"/>
                <a:ea typeface="+mn-ea"/>
                <a:cs typeface="Arial" panose="020B0604020202020204" pitchFamily="34" charset="0"/>
              </a:rPr>
              <a:t>'24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April'24</c:v>
          </c:tx>
          <c:spPr>
            <a:solidFill>
              <a:srgbClr val="2E79B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spc="0" baseline="0">
                    <a:solidFill>
                      <a:schemeClr val="tx1">
                        <a:lumMod val="85000"/>
                        <a:lumOff val="15000"/>
                      </a:schemeClr>
                    </a:solidFill>
                    <a:latin typeface="Arial Narrow" panose="020B060602020203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ECF!$F$10:$H$14</c:f>
              <c:multiLvlStrCache>
                <c:ptCount val="5"/>
                <c:lvl>
                  <c:pt idx="0">
                    <c:v>Wk 1</c:v>
                  </c:pt>
                  <c:pt idx="1">
                    <c:v>Wk 2</c:v>
                  </c:pt>
                  <c:pt idx="2">
                    <c:v>Wk 3</c:v>
                  </c:pt>
                  <c:pt idx="3">
                    <c:v>Wk 4</c:v>
                  </c:pt>
                  <c:pt idx="4">
                    <c:v>Wk 5</c:v>
                  </c:pt>
                </c:lvl>
                <c:lvl>
                  <c:pt idx="0">
                    <c:v>24-May</c:v>
                  </c:pt>
                </c:lvl>
              </c:multiLvlStrCache>
            </c:multiLvlStrRef>
          </c:cat>
          <c:val>
            <c:numRef>
              <c:f>ECF!$I$10:$I$14</c:f>
              <c:numCache>
                <c:formatCode>General</c:formatCode>
                <c:ptCount val="5"/>
                <c:pt idx="0">
                  <c:v>52</c:v>
                </c:pt>
                <c:pt idx="1">
                  <c:v>96</c:v>
                </c:pt>
                <c:pt idx="2">
                  <c:v>83</c:v>
                </c:pt>
                <c:pt idx="3">
                  <c:v>80</c:v>
                </c:pt>
                <c:pt idx="4">
                  <c:v>70</c:v>
                </c:pt>
              </c:numCache>
            </c:numRef>
          </c:val>
          <c:extLst>
            <c:ext xmlns:c16="http://schemas.microsoft.com/office/drawing/2014/chart" uri="{C3380CC4-5D6E-409C-BE32-E72D297353CC}">
              <c16:uniqueId val="{00000000-C82C-4172-A26E-05D32BF9B854}"/>
            </c:ext>
          </c:extLst>
        </c:ser>
        <c:dLbls>
          <c:showLegendKey val="0"/>
          <c:showVal val="0"/>
          <c:showCatName val="0"/>
          <c:showSerName val="0"/>
          <c:showPercent val="0"/>
          <c:showBubbleSize val="0"/>
        </c:dLbls>
        <c:gapWidth val="219"/>
        <c:overlap val="-27"/>
        <c:axId val="623934608"/>
        <c:axId val="623940728"/>
      </c:barChart>
      <c:catAx>
        <c:axId val="62393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100" b="1" i="0" u="none" strike="noStrike" kern="1200" spc="0" baseline="0">
                <a:solidFill>
                  <a:srgbClr val="002060"/>
                </a:solidFill>
                <a:latin typeface="Arial Narrow" panose="020B0606020202030204" pitchFamily="34" charset="0"/>
                <a:ea typeface="+mn-ea"/>
                <a:cs typeface="Arial" panose="020B0604020202020204" pitchFamily="34" charset="0"/>
              </a:defRPr>
            </a:pPr>
            <a:endParaRPr lang="en-US"/>
          </a:p>
        </c:txPr>
        <c:crossAx val="623940728"/>
        <c:crosses val="autoZero"/>
        <c:auto val="1"/>
        <c:lblAlgn val="ctr"/>
        <c:lblOffset val="100"/>
        <c:noMultiLvlLbl val="0"/>
      </c:catAx>
      <c:valAx>
        <c:axId val="623940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1100" b="1" i="0" u="none" strike="noStrike" kern="1200" spc="0" baseline="0">
                <a:solidFill>
                  <a:srgbClr val="002060"/>
                </a:solidFill>
                <a:latin typeface="Arial Narrow" panose="020B0606020202030204" pitchFamily="34" charset="0"/>
                <a:ea typeface="+mn-ea"/>
                <a:cs typeface="Arial" panose="020B0604020202020204" pitchFamily="34" charset="0"/>
              </a:defRPr>
            </a:pPr>
            <a:endParaRPr lang="en-US"/>
          </a:p>
        </c:txPr>
        <c:crossAx val="62393460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600" b="1" i="0" u="none" strike="noStrike" kern="1200" spc="0" baseline="0">
                <a:solidFill>
                  <a:srgbClr val="002060"/>
                </a:solidFill>
                <a:latin typeface="Arial Narrow" panose="020B0606020202030204" pitchFamily="34" charset="0"/>
                <a:ea typeface="+mn-ea"/>
                <a:cs typeface="Arial" panose="020B0604020202020204" pitchFamily="34" charset="0"/>
              </a:defRPr>
            </a:pPr>
            <a:r>
              <a:rPr lang="en-US" sz="1600" b="1" i="0" u="none" strike="noStrike" kern="1200" spc="0" baseline="0">
                <a:solidFill>
                  <a:srgbClr val="002060"/>
                </a:solidFill>
                <a:latin typeface="Arial Narrow" panose="020B0606020202030204" pitchFamily="34" charset="0"/>
                <a:ea typeface="+mn-ea"/>
                <a:cs typeface="Arial" panose="020B0604020202020204" pitchFamily="34" charset="0"/>
              </a:rPr>
              <a:t>Claims R&amp;R 5 month volume comparision</a:t>
            </a:r>
          </a:p>
        </c:rich>
      </c:tx>
      <c:layout>
        <c:manualLayout>
          <c:xMode val="edge"/>
          <c:yMode val="edge"/>
          <c:x val="0.20409090909090907"/>
          <c:y val="0"/>
        </c:manualLayout>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rgbClr val="002060"/>
              </a:solidFill>
              <a:latin typeface="Arial Narrow" panose="020B0606020202030204" pitchFamily="34" charset="0"/>
              <a:ea typeface="+mn-ea"/>
              <a:cs typeface="Arial" panose="020B0604020202020204" pitchFamily="34" charset="0"/>
            </a:defRPr>
          </a:pPr>
          <a:endParaRPr lang="en-US"/>
        </a:p>
      </c:txPr>
    </c:title>
    <c:autoTitleDeleted val="0"/>
    <c:plotArea>
      <c:layout>
        <c:manualLayout>
          <c:layoutTarget val="inner"/>
          <c:xMode val="edge"/>
          <c:yMode val="edge"/>
          <c:x val="8.5233834407062753E-2"/>
          <c:y val="0.14234457515099769"/>
          <c:w val="0.86166010498687662"/>
          <c:h val="0.63874592859627488"/>
        </c:manualLayout>
      </c:layout>
      <c:barChart>
        <c:barDir val="bar"/>
        <c:grouping val="clustered"/>
        <c:varyColors val="0"/>
        <c:ser>
          <c:idx val="0"/>
          <c:order val="0"/>
          <c:tx>
            <c:strRef>
              <c:f>Aetna!$AJ$21</c:f>
              <c:strCache>
                <c:ptCount val="1"/>
                <c:pt idx="0">
                  <c:v>2022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Aetna!$AK$20:$AO$20</c:f>
              <c:strCache>
                <c:ptCount val="5"/>
                <c:pt idx="0">
                  <c:v>Jan</c:v>
                </c:pt>
                <c:pt idx="1">
                  <c:v>Feb</c:v>
                </c:pt>
                <c:pt idx="2">
                  <c:v>Mar</c:v>
                </c:pt>
                <c:pt idx="3">
                  <c:v>Apr</c:v>
                </c:pt>
                <c:pt idx="4">
                  <c:v>May</c:v>
                </c:pt>
              </c:strCache>
            </c:strRef>
          </c:cat>
          <c:val>
            <c:numRef>
              <c:f>Aetna!$AK$21:$AO$21</c:f>
              <c:numCache>
                <c:formatCode>General</c:formatCode>
                <c:ptCount val="5"/>
                <c:pt idx="0">
                  <c:v>1944</c:v>
                </c:pt>
                <c:pt idx="1">
                  <c:v>1922</c:v>
                </c:pt>
                <c:pt idx="2">
                  <c:v>2315</c:v>
                </c:pt>
                <c:pt idx="3">
                  <c:v>1345</c:v>
                </c:pt>
                <c:pt idx="4">
                  <c:v>1337</c:v>
                </c:pt>
              </c:numCache>
            </c:numRef>
          </c:val>
          <c:extLst>
            <c:ext xmlns:c16="http://schemas.microsoft.com/office/drawing/2014/chart" uri="{C3380CC4-5D6E-409C-BE32-E72D297353CC}">
              <c16:uniqueId val="{00000000-3339-4759-ABF4-034D84E49D85}"/>
            </c:ext>
          </c:extLst>
        </c:ser>
        <c:ser>
          <c:idx val="1"/>
          <c:order val="1"/>
          <c:tx>
            <c:strRef>
              <c:f>Aetna!$AJ$22</c:f>
              <c:strCache>
                <c:ptCount val="1"/>
                <c:pt idx="0">
                  <c:v>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4.5454545454545456E-2"/>
                  <c:y val="-2.0080321285140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A2-42CC-8EC7-6D008E37137F}"/>
                </c:ext>
              </c:extLst>
            </c:dLbl>
            <c:dLbl>
              <c:idx val="1"/>
              <c:layout>
                <c:manualLayout>
                  <c:x val="8.3333333333333329E-2"/>
                  <c:y val="-1.5060240963855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9-4759-ABF4-034D84E49D85}"/>
                </c:ext>
              </c:extLst>
            </c:dLbl>
            <c:dLbl>
              <c:idx val="3"/>
              <c:layout>
                <c:manualLayout>
                  <c:x val="2.9040404040403995E-2"/>
                  <c:y val="-7.5303181228852881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267676767676764E-2"/>
                      <c:h val="0.13820281124497991"/>
                    </c:manualLayout>
                  </c15:layout>
                </c:ext>
                <c:ext xmlns:c16="http://schemas.microsoft.com/office/drawing/2014/chart" uri="{C3380CC4-5D6E-409C-BE32-E72D297353CC}">
                  <c16:uniqueId val="{00000000-26A2-42CC-8EC7-6D008E3713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Aetna!$AK$20:$AO$20</c:f>
              <c:strCache>
                <c:ptCount val="5"/>
                <c:pt idx="0">
                  <c:v>Jan</c:v>
                </c:pt>
                <c:pt idx="1">
                  <c:v>Feb</c:v>
                </c:pt>
                <c:pt idx="2">
                  <c:v>Mar</c:v>
                </c:pt>
                <c:pt idx="3">
                  <c:v>Apr</c:v>
                </c:pt>
                <c:pt idx="4">
                  <c:v>May</c:v>
                </c:pt>
              </c:strCache>
            </c:strRef>
          </c:cat>
          <c:val>
            <c:numRef>
              <c:f>Aetna!$AK$22:$AO$22</c:f>
              <c:numCache>
                <c:formatCode>General</c:formatCode>
                <c:ptCount val="5"/>
                <c:pt idx="0">
                  <c:v>596</c:v>
                </c:pt>
                <c:pt idx="1">
                  <c:v>551</c:v>
                </c:pt>
                <c:pt idx="2">
                  <c:v>664</c:v>
                </c:pt>
                <c:pt idx="3">
                  <c:v>561</c:v>
                </c:pt>
                <c:pt idx="4">
                  <c:v>641</c:v>
                </c:pt>
              </c:numCache>
            </c:numRef>
          </c:val>
          <c:extLst>
            <c:ext xmlns:c16="http://schemas.microsoft.com/office/drawing/2014/chart" uri="{C3380CC4-5D6E-409C-BE32-E72D297353CC}">
              <c16:uniqueId val="{00000002-3339-4759-ABF4-034D84E49D85}"/>
            </c:ext>
          </c:extLst>
        </c:ser>
        <c:ser>
          <c:idx val="2"/>
          <c:order val="2"/>
          <c:tx>
            <c:strRef>
              <c:f>Aetna!$AJ$23</c:f>
              <c:strCache>
                <c:ptCount val="1"/>
                <c:pt idx="0">
                  <c:v>2024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2.2727272727272728E-2"/>
                  <c:y val="-1.4205684137918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F1-4E60-8214-26CAF5A85E03}"/>
                </c:ext>
              </c:extLst>
            </c:dLbl>
            <c:dLbl>
              <c:idx val="4"/>
              <c:layout>
                <c:manualLayout>
                  <c:x val="0"/>
                  <c:y val="-5.0200803212851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A2-42CC-8EC7-6D008E37137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Aetna!$AK$20:$AO$20</c:f>
              <c:strCache>
                <c:ptCount val="5"/>
                <c:pt idx="0">
                  <c:v>Jan</c:v>
                </c:pt>
                <c:pt idx="1">
                  <c:v>Feb</c:v>
                </c:pt>
                <c:pt idx="2">
                  <c:v>Mar</c:v>
                </c:pt>
                <c:pt idx="3">
                  <c:v>Apr</c:v>
                </c:pt>
                <c:pt idx="4">
                  <c:v>May</c:v>
                </c:pt>
              </c:strCache>
            </c:strRef>
          </c:cat>
          <c:val>
            <c:numRef>
              <c:f>Aetna!$AK$23:$AO$23</c:f>
              <c:numCache>
                <c:formatCode>General</c:formatCode>
                <c:ptCount val="5"/>
                <c:pt idx="0">
                  <c:v>434</c:v>
                </c:pt>
                <c:pt idx="1">
                  <c:v>520</c:v>
                </c:pt>
                <c:pt idx="2">
                  <c:v>350</c:v>
                </c:pt>
                <c:pt idx="3">
                  <c:v>366</c:v>
                </c:pt>
                <c:pt idx="4">
                  <c:v>381</c:v>
                </c:pt>
              </c:numCache>
            </c:numRef>
          </c:val>
          <c:extLst>
            <c:ext xmlns:c16="http://schemas.microsoft.com/office/drawing/2014/chart" uri="{C3380CC4-5D6E-409C-BE32-E72D297353CC}">
              <c16:uniqueId val="{00000003-3339-4759-ABF4-034D84E49D85}"/>
            </c:ext>
          </c:extLst>
        </c:ser>
        <c:dLbls>
          <c:showLegendKey val="0"/>
          <c:showVal val="0"/>
          <c:showCatName val="0"/>
          <c:showSerName val="0"/>
          <c:showPercent val="0"/>
          <c:showBubbleSize val="0"/>
        </c:dLbls>
        <c:gapWidth val="115"/>
        <c:overlap val="-20"/>
        <c:axId val="769171368"/>
        <c:axId val="769170648"/>
      </c:barChart>
      <c:catAx>
        <c:axId val="7691713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100" b="1" i="0" u="none" strike="noStrike" kern="1200" spc="0" baseline="0">
                <a:solidFill>
                  <a:srgbClr val="002060"/>
                </a:solidFill>
                <a:latin typeface="Arial Narrow" panose="020B0606020202030204" pitchFamily="34" charset="0"/>
                <a:ea typeface="+mn-ea"/>
                <a:cs typeface="Arial" panose="020B0604020202020204" pitchFamily="34" charset="0"/>
              </a:defRPr>
            </a:pPr>
            <a:endParaRPr lang="en-US"/>
          </a:p>
        </c:txPr>
        <c:crossAx val="769170648"/>
        <c:crosses val="autoZero"/>
        <c:auto val="1"/>
        <c:lblAlgn val="ctr"/>
        <c:lblOffset val="100"/>
        <c:noMultiLvlLbl val="0"/>
      </c:catAx>
      <c:valAx>
        <c:axId val="769170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1100" b="1" i="0" u="none" strike="noStrike" kern="1200" spc="0" baseline="0">
                <a:solidFill>
                  <a:srgbClr val="002060"/>
                </a:solidFill>
                <a:latin typeface="Arial Narrow" panose="020B0606020202030204" pitchFamily="34" charset="0"/>
                <a:ea typeface="+mn-ea"/>
                <a:cs typeface="Arial" panose="020B0604020202020204" pitchFamily="34" charset="0"/>
              </a:defRPr>
            </a:pPr>
            <a:endParaRPr lang="en-US"/>
          </a:p>
        </c:txPr>
        <c:crossAx val="769171368"/>
        <c:crosses val="autoZero"/>
        <c:crossBetween val="between"/>
        <c:majorUnit val="1000"/>
      </c:valAx>
      <c:spPr>
        <a:noFill/>
        <a:ln>
          <a:noFill/>
        </a:ln>
        <a:effectLst/>
      </c:spPr>
    </c:plotArea>
    <c:legend>
      <c:legendPos val="b"/>
      <c:layout>
        <c:manualLayout>
          <c:xMode val="edge"/>
          <c:yMode val="edge"/>
          <c:x val="0.33581921577984569"/>
          <c:y val="0.86612789741643736"/>
          <c:w val="0.31068480076354099"/>
          <c:h val="0.10375162065585174"/>
        </c:manualLayout>
      </c:layout>
      <c:overlay val="0"/>
      <c:spPr>
        <a:noFill/>
        <a:ln>
          <a:noFill/>
        </a:ln>
        <a:effectLst/>
      </c:spPr>
      <c:txPr>
        <a:bodyPr rot="0" spcFirstLastPara="1" vertOverflow="ellipsis" vert="horz" wrap="square" anchor="ctr" anchorCtr="1"/>
        <a:lstStyle/>
        <a:p>
          <a:pPr>
            <a:defRPr lang="en-US" sz="105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rgbClr val="26235D"/>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002060"/>
                </a:solidFill>
                <a:latin typeface="+mn-lt"/>
                <a:ea typeface="+mn-ea"/>
                <a:cs typeface="+mn-cs"/>
              </a:defRPr>
            </a:pPr>
            <a:r>
              <a:rPr lang="en-US" sz="1600" b="1" i="0" u="none" strike="noStrike" baseline="0" dirty="0">
                <a:solidFill>
                  <a:srgbClr val="002060"/>
                </a:solidFill>
                <a:effectLst/>
                <a:latin typeface="Arial Narrow" panose="020B0606020202030204" pitchFamily="34" charset="0"/>
              </a:rPr>
              <a:t>Weeks wise volume Trend (May’24</a:t>
            </a:r>
            <a:r>
              <a:rPr lang="en-US" sz="1600" b="1" i="0" u="none" strike="noStrike" baseline="0" dirty="0">
                <a:solidFill>
                  <a:srgbClr val="002060"/>
                </a:solidFill>
                <a:effectLst/>
              </a:rPr>
              <a:t>)</a:t>
            </a:r>
            <a:r>
              <a:rPr lang="en-US" sz="1600" b="1" i="0" u="none" strike="noStrike" baseline="0" dirty="0">
                <a:solidFill>
                  <a:srgbClr val="002060"/>
                </a:solidFill>
              </a:rPr>
              <a:t> </a:t>
            </a:r>
            <a:endParaRPr lang="en-US" sz="1600" b="1" dirty="0">
              <a:solidFill>
                <a:srgbClr val="002060"/>
              </a:solidFill>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ECF!$G$49</c:f>
              <c:strCache>
                <c:ptCount val="1"/>
                <c:pt idx="0">
                  <c:v>May'24</c:v>
                </c:pt>
              </c:strCache>
            </c:strRef>
          </c:tx>
          <c:spPr>
            <a:solidFill>
              <a:srgbClr val="2E78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ECF!$F$50:$F$54</c:f>
              <c:strCache>
                <c:ptCount val="5"/>
                <c:pt idx="0">
                  <c:v>1Wk</c:v>
                </c:pt>
                <c:pt idx="1">
                  <c:v>2Wk</c:v>
                </c:pt>
                <c:pt idx="2">
                  <c:v>3WK</c:v>
                </c:pt>
                <c:pt idx="3">
                  <c:v>4Wk</c:v>
                </c:pt>
                <c:pt idx="4">
                  <c:v>5WK</c:v>
                </c:pt>
              </c:strCache>
            </c:strRef>
          </c:cat>
          <c:val>
            <c:numRef>
              <c:f>ECF!$G$50:$G$54</c:f>
              <c:numCache>
                <c:formatCode>General</c:formatCode>
                <c:ptCount val="5"/>
                <c:pt idx="0">
                  <c:v>403</c:v>
                </c:pt>
                <c:pt idx="1">
                  <c:v>3454</c:v>
                </c:pt>
                <c:pt idx="2">
                  <c:v>1762</c:v>
                </c:pt>
                <c:pt idx="3">
                  <c:v>3610</c:v>
                </c:pt>
                <c:pt idx="4">
                  <c:v>570</c:v>
                </c:pt>
              </c:numCache>
            </c:numRef>
          </c:val>
          <c:extLst>
            <c:ext xmlns:c16="http://schemas.microsoft.com/office/drawing/2014/chart" uri="{C3380CC4-5D6E-409C-BE32-E72D297353CC}">
              <c16:uniqueId val="{00000000-731F-4935-9A07-CF0D85B32861}"/>
            </c:ext>
          </c:extLst>
        </c:ser>
        <c:dLbls>
          <c:showLegendKey val="0"/>
          <c:showVal val="0"/>
          <c:showCatName val="0"/>
          <c:showSerName val="0"/>
          <c:showPercent val="0"/>
          <c:showBubbleSize val="0"/>
        </c:dLbls>
        <c:gapWidth val="219"/>
        <c:overlap val="-27"/>
        <c:axId val="652460480"/>
        <c:axId val="652454576"/>
      </c:barChart>
      <c:catAx>
        <c:axId val="65246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52454576"/>
        <c:crosses val="autoZero"/>
        <c:auto val="1"/>
        <c:lblAlgn val="ctr"/>
        <c:lblOffset val="100"/>
        <c:noMultiLvlLbl val="0"/>
      </c:catAx>
      <c:valAx>
        <c:axId val="652454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102C6A"/>
                </a:solidFill>
                <a:latin typeface="+mn-lt"/>
                <a:ea typeface="+mn-ea"/>
                <a:cs typeface="+mn-cs"/>
              </a:defRPr>
            </a:pPr>
            <a:endParaRPr lang="en-US"/>
          </a:p>
        </c:txPr>
        <c:crossAx val="652460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26235D"/>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600" b="1" i="0" u="none" strike="noStrike" kern="1200" spc="0" baseline="0">
                <a:solidFill>
                  <a:srgbClr val="002060"/>
                </a:solidFill>
                <a:effectLst/>
                <a:latin typeface="Arial Narrow" panose="020B0606020202030204" pitchFamily="34" charset="0"/>
                <a:ea typeface="+mn-ea"/>
                <a:cs typeface="+mn-cs"/>
              </a:defRPr>
            </a:pPr>
            <a:r>
              <a:rPr lang="en-US" sz="1600" b="1" i="0" u="none" strike="noStrike" kern="1200" spc="0" baseline="0" dirty="0">
                <a:solidFill>
                  <a:srgbClr val="002060"/>
                </a:solidFill>
                <a:effectLst/>
                <a:latin typeface="Arial Narrow" panose="020B0606020202030204" pitchFamily="34" charset="0"/>
                <a:ea typeface="+mn-ea"/>
                <a:cs typeface="+mn-cs"/>
              </a:rPr>
              <a:t>Billing 5 month volume comparison</a:t>
            </a:r>
          </a:p>
        </c:rich>
      </c:tx>
      <c:layout>
        <c:manualLayout>
          <c:xMode val="edge"/>
          <c:yMode val="edge"/>
          <c:x val="0.23617810329743499"/>
          <c:y val="1.7976160181774441E-2"/>
        </c:manualLayout>
      </c:layout>
      <c:overlay val="0"/>
      <c:spPr>
        <a:noFill/>
        <a:ln>
          <a:noFill/>
        </a:ln>
        <a:effectLst/>
      </c:spPr>
      <c:txPr>
        <a:bodyPr rot="0" spcFirstLastPara="1" vertOverflow="ellipsis" vert="horz" wrap="square" anchor="ctr" anchorCtr="1"/>
        <a:lstStyle/>
        <a:p>
          <a:pPr algn="ctr" rtl="0">
            <a:defRPr lang="en-US" sz="1600" b="1" i="0" u="none" strike="noStrike" kern="1200" spc="0" baseline="0">
              <a:solidFill>
                <a:srgbClr val="002060"/>
              </a:solidFill>
              <a:effectLst/>
              <a:latin typeface="Arial Narrow" panose="020B0606020202030204" pitchFamily="34" charset="0"/>
              <a:ea typeface="+mn-ea"/>
              <a:cs typeface="+mn-cs"/>
            </a:defRPr>
          </a:pPr>
          <a:endParaRPr lang="en-US"/>
        </a:p>
      </c:txPr>
    </c:title>
    <c:autoTitleDeleted val="0"/>
    <c:plotArea>
      <c:layout>
        <c:manualLayout>
          <c:layoutTarget val="inner"/>
          <c:xMode val="edge"/>
          <c:yMode val="edge"/>
          <c:x val="7.202563032977749E-2"/>
          <c:y val="0.13506194264482368"/>
          <c:w val="0.8518632983377078"/>
          <c:h val="0.68336316091738258"/>
        </c:manualLayout>
      </c:layout>
      <c:barChart>
        <c:barDir val="bar"/>
        <c:grouping val="clustered"/>
        <c:varyColors val="0"/>
        <c:ser>
          <c:idx val="0"/>
          <c:order val="0"/>
          <c:tx>
            <c:v>2022</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7944444444444443"/>
                      <c:h val="6.0174542008616064E-2"/>
                    </c:manualLayout>
                  </c15:layout>
                </c:ext>
                <c:ext xmlns:c16="http://schemas.microsoft.com/office/drawing/2014/chart" uri="{C3380CC4-5D6E-409C-BE32-E72D297353CC}">
                  <c16:uniqueId val="{00000000-38C8-4891-A8AB-A9A0E62B73B5}"/>
                </c:ext>
              </c:extLst>
            </c:dLbl>
            <c:dLbl>
              <c:idx val="4"/>
              <c:layout>
                <c:manualLayout>
                  <c:x val="1.67875185460536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97-426F-94EA-FCBA7D3BEE4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Aetna!$M$45:$Q$45</c:f>
              <c:strCache>
                <c:ptCount val="5"/>
                <c:pt idx="0">
                  <c:v>Jan</c:v>
                </c:pt>
                <c:pt idx="1">
                  <c:v>Feb</c:v>
                </c:pt>
                <c:pt idx="2">
                  <c:v>Mar</c:v>
                </c:pt>
                <c:pt idx="3">
                  <c:v>Apr</c:v>
                </c:pt>
                <c:pt idx="4">
                  <c:v>May</c:v>
                </c:pt>
              </c:strCache>
            </c:strRef>
          </c:cat>
          <c:val>
            <c:numRef>
              <c:f>Aetna!$M$46:$Q$46</c:f>
              <c:numCache>
                <c:formatCode>General</c:formatCode>
                <c:ptCount val="5"/>
                <c:pt idx="0">
                  <c:v>34429</c:v>
                </c:pt>
                <c:pt idx="1">
                  <c:v>11604</c:v>
                </c:pt>
                <c:pt idx="2">
                  <c:v>13469</c:v>
                </c:pt>
                <c:pt idx="3">
                  <c:v>6911</c:v>
                </c:pt>
                <c:pt idx="4">
                  <c:v>5328</c:v>
                </c:pt>
              </c:numCache>
            </c:numRef>
          </c:val>
          <c:extLst>
            <c:ext xmlns:c16="http://schemas.microsoft.com/office/drawing/2014/chart" uri="{C3380CC4-5D6E-409C-BE32-E72D297353CC}">
              <c16:uniqueId val="{00000001-38C8-4891-A8AB-A9A0E62B73B5}"/>
            </c:ext>
          </c:extLst>
        </c:ser>
        <c:ser>
          <c:idx val="1"/>
          <c:order val="1"/>
          <c:tx>
            <c:v>2023</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16555555555555557"/>
                      <c:h val="8.0538177206117265E-2"/>
                    </c:manualLayout>
                  </c15:layout>
                </c:ext>
                <c:ext xmlns:c16="http://schemas.microsoft.com/office/drawing/2014/chart" uri="{C3380CC4-5D6E-409C-BE32-E72D297353CC}">
                  <c16:uniqueId val="{00000002-38C8-4891-A8AB-A9A0E62B73B5}"/>
                </c:ext>
              </c:extLst>
            </c:dLbl>
            <c:dLbl>
              <c:idx val="1"/>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022222222222222"/>
                      <c:h val="7.6287468788119178E-2"/>
                    </c:manualLayout>
                  </c15:layout>
                </c:ext>
                <c:ext xmlns:c16="http://schemas.microsoft.com/office/drawing/2014/chart" uri="{C3380CC4-5D6E-409C-BE32-E72D297353CC}">
                  <c16:uniqueId val="{00000003-38C8-4891-A8AB-A9A0E62B73B5}"/>
                </c:ext>
              </c:extLst>
            </c:dLbl>
            <c:dLbl>
              <c:idx val="4"/>
              <c:layout>
                <c:manualLayout>
                  <c:x val="4.5566216185849349E-2"/>
                  <c:y val="8.8300773292283898E-3"/>
                </c:manualLayout>
              </c:layout>
              <c:showLegendKey val="0"/>
              <c:showVal val="1"/>
              <c:showCatName val="0"/>
              <c:showSerName val="0"/>
              <c:showPercent val="0"/>
              <c:showBubbleSize val="0"/>
              <c:extLst>
                <c:ext xmlns:c15="http://schemas.microsoft.com/office/drawing/2012/chart" uri="{CE6537A1-D6FC-4f65-9D91-7224C49458BB}">
                  <c15:layout>
                    <c:manualLayout>
                      <c:w val="0.23122222222222222"/>
                      <c:h val="7.1196559988743871E-2"/>
                    </c:manualLayout>
                  </c15:layout>
                </c:ext>
                <c:ext xmlns:c16="http://schemas.microsoft.com/office/drawing/2014/chart" uri="{C3380CC4-5D6E-409C-BE32-E72D297353CC}">
                  <c16:uniqueId val="{00000004-38C8-4891-A8AB-A9A0E62B73B5}"/>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Aetna!$M$45:$Q$45</c:f>
              <c:strCache>
                <c:ptCount val="5"/>
                <c:pt idx="0">
                  <c:v>Jan</c:v>
                </c:pt>
                <c:pt idx="1">
                  <c:v>Feb</c:v>
                </c:pt>
                <c:pt idx="2">
                  <c:v>Mar</c:v>
                </c:pt>
                <c:pt idx="3">
                  <c:v>Apr</c:v>
                </c:pt>
                <c:pt idx="4">
                  <c:v>May</c:v>
                </c:pt>
              </c:strCache>
            </c:strRef>
          </c:cat>
          <c:val>
            <c:numRef>
              <c:f>Aetna!$M$47:$Q$47</c:f>
              <c:numCache>
                <c:formatCode>General</c:formatCode>
                <c:ptCount val="5"/>
                <c:pt idx="0">
                  <c:v>10678</c:v>
                </c:pt>
                <c:pt idx="1">
                  <c:v>13094</c:v>
                </c:pt>
                <c:pt idx="2">
                  <c:v>21691</c:v>
                </c:pt>
                <c:pt idx="3">
                  <c:v>41789</c:v>
                </c:pt>
                <c:pt idx="4">
                  <c:v>7865</c:v>
                </c:pt>
              </c:numCache>
            </c:numRef>
          </c:val>
          <c:extLst>
            <c:ext xmlns:c16="http://schemas.microsoft.com/office/drawing/2014/chart" uri="{C3380CC4-5D6E-409C-BE32-E72D297353CC}">
              <c16:uniqueId val="{00000005-38C8-4891-A8AB-A9A0E62B73B5}"/>
            </c:ext>
          </c:extLst>
        </c:ser>
        <c:ser>
          <c:idx val="2"/>
          <c:order val="2"/>
          <c:tx>
            <c:v>2024</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555555555555555"/>
                      <c:h val="4.4901815610490156E-2"/>
                    </c:manualLayout>
                  </c15:layout>
                </c:ext>
                <c:ext xmlns:c16="http://schemas.microsoft.com/office/drawing/2014/chart" uri="{C3380CC4-5D6E-409C-BE32-E72D297353CC}">
                  <c16:uniqueId val="{00000006-38C8-4891-A8AB-A9A0E62B73B5}"/>
                </c:ext>
              </c:extLst>
            </c:dLbl>
            <c:dLbl>
              <c:idx val="4"/>
              <c:layout>
                <c:manualLayout>
                  <c:x val="-9.5926789046229134E-3"/>
                  <c:y val="0"/>
                </c:manualLayout>
              </c:layout>
              <c:spPr>
                <a:noFill/>
                <a:ln>
                  <a:noFill/>
                </a:ln>
                <a:effectLst/>
              </c:spPr>
              <c:txPr>
                <a:bodyPr rot="0" spcFirstLastPara="1" vertOverflow="ellipsis" vert="horz" wrap="square" lIns="38100" tIns="19050" rIns="38100" bIns="19050" anchor="ctr" anchorCtr="0">
                  <a:noAutofit/>
                </a:bodyPr>
                <a:lstStyle/>
                <a:p>
                  <a:pPr algn="l">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7300000509857144"/>
                      <c:h val="4.4901986141645568E-2"/>
                    </c:manualLayout>
                  </c15:layout>
                </c:ext>
                <c:ext xmlns:c16="http://schemas.microsoft.com/office/drawing/2014/chart" uri="{C3380CC4-5D6E-409C-BE32-E72D297353CC}">
                  <c16:uniqueId val="{00000007-38C8-4891-A8AB-A9A0E62B73B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Aetna!$M$45:$Q$45</c:f>
              <c:strCache>
                <c:ptCount val="5"/>
                <c:pt idx="0">
                  <c:v>Jan</c:v>
                </c:pt>
                <c:pt idx="1">
                  <c:v>Feb</c:v>
                </c:pt>
                <c:pt idx="2">
                  <c:v>Mar</c:v>
                </c:pt>
                <c:pt idx="3">
                  <c:v>Apr</c:v>
                </c:pt>
                <c:pt idx="4">
                  <c:v>May</c:v>
                </c:pt>
              </c:strCache>
            </c:strRef>
          </c:cat>
          <c:val>
            <c:numRef>
              <c:f>Aetna!$M$48:$Q$48</c:f>
              <c:numCache>
                <c:formatCode>General</c:formatCode>
                <c:ptCount val="5"/>
                <c:pt idx="0">
                  <c:v>48708</c:v>
                </c:pt>
                <c:pt idx="1">
                  <c:v>15592</c:v>
                </c:pt>
                <c:pt idx="2">
                  <c:v>10950</c:v>
                </c:pt>
                <c:pt idx="3">
                  <c:v>12054</c:v>
                </c:pt>
                <c:pt idx="4">
                  <c:v>9799</c:v>
                </c:pt>
              </c:numCache>
            </c:numRef>
          </c:val>
          <c:extLst>
            <c:ext xmlns:c16="http://schemas.microsoft.com/office/drawing/2014/chart" uri="{C3380CC4-5D6E-409C-BE32-E72D297353CC}">
              <c16:uniqueId val="{00000008-38C8-4891-A8AB-A9A0E62B73B5}"/>
            </c:ext>
          </c:extLst>
        </c:ser>
        <c:dLbls>
          <c:showLegendKey val="0"/>
          <c:showVal val="0"/>
          <c:showCatName val="0"/>
          <c:showSerName val="0"/>
          <c:showPercent val="0"/>
          <c:showBubbleSize val="0"/>
        </c:dLbls>
        <c:gapWidth val="115"/>
        <c:overlap val="-20"/>
        <c:axId val="314109480"/>
        <c:axId val="314110560"/>
      </c:barChart>
      <c:catAx>
        <c:axId val="3141094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050" b="1" i="0" u="none" strike="noStrike" kern="1200" spc="0" baseline="0">
                <a:solidFill>
                  <a:srgbClr val="002060"/>
                </a:solidFill>
                <a:effectLst/>
                <a:latin typeface="Arial Narrow" panose="020B0606020202030204" pitchFamily="34" charset="0"/>
                <a:ea typeface="+mn-ea"/>
                <a:cs typeface="+mn-cs"/>
              </a:defRPr>
            </a:pPr>
            <a:endParaRPr lang="en-US"/>
          </a:p>
        </c:txPr>
        <c:crossAx val="314110560"/>
        <c:crosses val="autoZero"/>
        <c:auto val="1"/>
        <c:lblAlgn val="ctr"/>
        <c:lblOffset val="100"/>
        <c:noMultiLvlLbl val="0"/>
      </c:catAx>
      <c:valAx>
        <c:axId val="3141105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1" i="0" u="none" strike="noStrike" kern="1200" baseline="0">
                <a:solidFill>
                  <a:schemeClr val="tx1">
                    <a:lumMod val="95000"/>
                    <a:lumOff val="5000"/>
                  </a:schemeClr>
                </a:solidFill>
                <a:latin typeface="+mn-lt"/>
                <a:ea typeface="+mn-ea"/>
                <a:cs typeface="+mn-cs"/>
              </a:defRPr>
            </a:pPr>
            <a:endParaRPr lang="en-US"/>
          </a:p>
        </c:txPr>
        <c:crossAx val="31410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5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rgbClr val="002060"/>
                </a:solidFill>
                <a:latin typeface="+mn-lt"/>
                <a:ea typeface="+mn-ea"/>
                <a:cs typeface="+mn-cs"/>
              </a:defRPr>
            </a:pPr>
            <a:r>
              <a:rPr lang="en-US" sz="1600" b="1" dirty="0">
                <a:solidFill>
                  <a:srgbClr val="002060"/>
                </a:solidFill>
                <a:latin typeface="Arial Narrow" panose="020B0606020202030204" pitchFamily="34" charset="0"/>
                <a:cs typeface="Arial" panose="020B0604020202020204" pitchFamily="34" charset="0"/>
              </a:rPr>
              <a:t>Weeks wise volume Trend (May’24</a:t>
            </a:r>
            <a:r>
              <a:rPr lang="en-US" sz="1600" dirty="0">
                <a:solidFill>
                  <a:srgbClr val="002060"/>
                </a:solidFill>
              </a:rPr>
              <a:t>)</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2060"/>
              </a:solidFill>
              <a:latin typeface="+mn-lt"/>
              <a:ea typeface="+mn-ea"/>
              <a:cs typeface="+mn-cs"/>
            </a:defRPr>
          </a:pPr>
          <a:endParaRPr lang="en-US"/>
        </a:p>
      </c:txPr>
    </c:title>
    <c:autoTitleDeleted val="0"/>
    <c:plotArea>
      <c:layout/>
      <c:barChart>
        <c:barDir val="col"/>
        <c:grouping val="clustered"/>
        <c:varyColors val="0"/>
        <c:ser>
          <c:idx val="0"/>
          <c:order val="0"/>
          <c:tx>
            <c:strRef>
              <c:f>ECF!$G$64</c:f>
              <c:strCache>
                <c:ptCount val="1"/>
                <c:pt idx="0">
                  <c:v>May'24</c:v>
                </c:pt>
              </c:strCache>
            </c:strRef>
          </c:tx>
          <c:spPr>
            <a:solidFill>
              <a:srgbClr val="2E78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ECF!$F$65:$F$69</c:f>
              <c:strCache>
                <c:ptCount val="5"/>
                <c:pt idx="0">
                  <c:v>1Wk</c:v>
                </c:pt>
                <c:pt idx="1">
                  <c:v>2Wk</c:v>
                </c:pt>
                <c:pt idx="2">
                  <c:v>3WK</c:v>
                </c:pt>
                <c:pt idx="3">
                  <c:v>4Wk</c:v>
                </c:pt>
                <c:pt idx="4">
                  <c:v>5Wk</c:v>
                </c:pt>
              </c:strCache>
            </c:strRef>
          </c:cat>
          <c:val>
            <c:numRef>
              <c:f>ECF!$G$65:$G$69</c:f>
              <c:numCache>
                <c:formatCode>General</c:formatCode>
                <c:ptCount val="5"/>
                <c:pt idx="0">
                  <c:v>998</c:v>
                </c:pt>
                <c:pt idx="1">
                  <c:v>1923</c:v>
                </c:pt>
                <c:pt idx="2">
                  <c:v>1878</c:v>
                </c:pt>
                <c:pt idx="3">
                  <c:v>1524</c:v>
                </c:pt>
                <c:pt idx="4">
                  <c:v>1383</c:v>
                </c:pt>
              </c:numCache>
            </c:numRef>
          </c:val>
          <c:extLst>
            <c:ext xmlns:c16="http://schemas.microsoft.com/office/drawing/2014/chart" uri="{C3380CC4-5D6E-409C-BE32-E72D297353CC}">
              <c16:uniqueId val="{00000000-6B84-4629-8A43-101B454D170E}"/>
            </c:ext>
          </c:extLst>
        </c:ser>
        <c:dLbls>
          <c:showLegendKey val="0"/>
          <c:showVal val="0"/>
          <c:showCatName val="0"/>
          <c:showSerName val="0"/>
          <c:showPercent val="0"/>
          <c:showBubbleSize val="0"/>
        </c:dLbls>
        <c:gapWidth val="219"/>
        <c:overlap val="-27"/>
        <c:axId val="646891744"/>
        <c:axId val="646895680"/>
      </c:barChart>
      <c:catAx>
        <c:axId val="64689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46895680"/>
        <c:crosses val="autoZero"/>
        <c:auto val="1"/>
        <c:lblAlgn val="ctr"/>
        <c:lblOffset val="100"/>
        <c:noMultiLvlLbl val="0"/>
      </c:catAx>
      <c:valAx>
        <c:axId val="646895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en-US"/>
          </a:p>
        </c:txPr>
        <c:crossAx val="64689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rgbClr val="00206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26235D"/>
      </a:solid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600" b="1" i="0" u="none" strike="noStrike" kern="1200" baseline="0">
                <a:solidFill>
                  <a:srgbClr val="102C6A"/>
                </a:solidFill>
                <a:latin typeface="+mn-lt"/>
                <a:ea typeface="+mn-ea"/>
                <a:cs typeface="+mn-cs"/>
              </a:defRPr>
            </a:pPr>
            <a:r>
              <a:rPr lang="en-US" sz="1600" dirty="0"/>
              <a:t>Cash Allocation 5 month volume comparison</a:t>
            </a:r>
          </a:p>
        </c:rich>
      </c:tx>
      <c:layout>
        <c:manualLayout>
          <c:xMode val="edge"/>
          <c:yMode val="edge"/>
          <c:x val="0.14978873239436619"/>
          <c:y val="1.9267669268181301E-2"/>
        </c:manualLayout>
      </c:layout>
      <c:overlay val="0"/>
      <c:spPr>
        <a:noFill/>
        <a:ln>
          <a:noFill/>
        </a:ln>
        <a:effectLst/>
      </c:spPr>
      <c:txPr>
        <a:bodyPr rot="0" spcFirstLastPara="1" vertOverflow="ellipsis" vert="horz" wrap="square" anchor="ctr" anchorCtr="1"/>
        <a:lstStyle/>
        <a:p>
          <a:pPr algn="ctr" rtl="0">
            <a:defRPr sz="1600" b="1" i="0" u="none" strike="noStrike" kern="1200" baseline="0">
              <a:solidFill>
                <a:srgbClr val="102C6A"/>
              </a:solidFill>
              <a:latin typeface="+mn-lt"/>
              <a:ea typeface="+mn-ea"/>
              <a:cs typeface="+mn-cs"/>
            </a:defRPr>
          </a:pPr>
          <a:endParaRPr lang="en-US"/>
        </a:p>
      </c:txPr>
    </c:title>
    <c:autoTitleDeleted val="0"/>
    <c:plotArea>
      <c:layout>
        <c:manualLayout>
          <c:layoutTarget val="inner"/>
          <c:xMode val="edge"/>
          <c:yMode val="edge"/>
          <c:x val="9.9587445935455252E-2"/>
          <c:y val="0.14446048819267363"/>
          <c:w val="0.77975527706923964"/>
          <c:h val="0.67009691865212784"/>
        </c:manualLayout>
      </c:layout>
      <c:barChart>
        <c:barDir val="bar"/>
        <c:grouping val="clustered"/>
        <c:varyColors val="0"/>
        <c:ser>
          <c:idx val="0"/>
          <c:order val="0"/>
          <c:tx>
            <c:strRef>
              <c:f>Aetna!$E$71</c:f>
              <c:strCache>
                <c:ptCount val="1"/>
                <c:pt idx="0">
                  <c:v>2022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Aetna!$F$70:$J$70</c:f>
              <c:strCache>
                <c:ptCount val="5"/>
                <c:pt idx="0">
                  <c:v>Jan</c:v>
                </c:pt>
                <c:pt idx="1">
                  <c:v>Feb</c:v>
                </c:pt>
                <c:pt idx="2">
                  <c:v>Mar</c:v>
                </c:pt>
                <c:pt idx="3">
                  <c:v>Apr</c:v>
                </c:pt>
                <c:pt idx="4">
                  <c:v>May</c:v>
                </c:pt>
              </c:strCache>
            </c:strRef>
          </c:cat>
          <c:val>
            <c:numRef>
              <c:f>Aetna!$F$71:$J$71</c:f>
              <c:numCache>
                <c:formatCode>General</c:formatCode>
                <c:ptCount val="5"/>
                <c:pt idx="0">
                  <c:v>29758</c:v>
                </c:pt>
                <c:pt idx="1">
                  <c:v>22235</c:v>
                </c:pt>
                <c:pt idx="2">
                  <c:v>24969</c:v>
                </c:pt>
                <c:pt idx="3">
                  <c:v>18656</c:v>
                </c:pt>
                <c:pt idx="4">
                  <c:v>16559</c:v>
                </c:pt>
              </c:numCache>
            </c:numRef>
          </c:val>
          <c:extLst>
            <c:ext xmlns:c16="http://schemas.microsoft.com/office/drawing/2014/chart" uri="{C3380CC4-5D6E-409C-BE32-E72D297353CC}">
              <c16:uniqueId val="{00000000-881C-47FF-A615-DD695E8DD95B}"/>
            </c:ext>
          </c:extLst>
        </c:ser>
        <c:ser>
          <c:idx val="1"/>
          <c:order val="1"/>
          <c:tx>
            <c:strRef>
              <c:f>Aetna!$E$72</c:f>
              <c:strCache>
                <c:ptCount val="1"/>
                <c:pt idx="0">
                  <c:v>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2.3474178403756298E-3"/>
                  <c:y val="-1.4450751951135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52-41D2-AE7E-CDE9FDBE0C9F}"/>
                </c:ext>
              </c:extLst>
            </c:dLbl>
            <c:dLbl>
              <c:idx val="1"/>
              <c:layout>
                <c:manualLayout>
                  <c:x val="9.2418025168601775E-8"/>
                  <c:y val="-4.8167276746312691E-3"/>
                </c:manualLayout>
              </c:layout>
              <c:showLegendKey val="0"/>
              <c:showVal val="1"/>
              <c:showCatName val="0"/>
              <c:showSerName val="0"/>
              <c:showPercent val="0"/>
              <c:showBubbleSize val="0"/>
              <c:extLst>
                <c:ext xmlns:c15="http://schemas.microsoft.com/office/drawing/2012/chart" uri="{CE6537A1-D6FC-4f65-9D91-7224C49458BB}">
                  <c15:layout>
                    <c:manualLayout>
                      <c:w val="0.15077777777777779"/>
                      <c:h val="8.5046153846153827E-2"/>
                    </c:manualLayout>
                  </c15:layout>
                </c:ext>
                <c:ext xmlns:c16="http://schemas.microsoft.com/office/drawing/2014/chart" uri="{C3380CC4-5D6E-409C-BE32-E72D297353CC}">
                  <c16:uniqueId val="{00000001-881C-47FF-A615-DD695E8DD95B}"/>
                </c:ext>
              </c:extLst>
            </c:dLbl>
            <c:dLbl>
              <c:idx val="2"/>
              <c:layout>
                <c:manualLayout>
                  <c:x val="7.0422535211268032E-3"/>
                  <c:y val="-9.63383463409073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52-41D2-AE7E-CDE9FDBE0C9F}"/>
                </c:ext>
              </c:extLst>
            </c:dLbl>
            <c:dLbl>
              <c:idx val="3"/>
              <c:layout>
                <c:manualLayout>
                  <c:x val="2.1126760563380281E-2"/>
                  <c:y val="-9.63383463409065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52-41D2-AE7E-CDE9FDBE0C9F}"/>
                </c:ext>
              </c:extLst>
            </c:dLbl>
            <c:dLbl>
              <c:idx val="4"/>
              <c:layout>
                <c:manualLayout>
                  <c:x val="8.9201877934272297E-2"/>
                  <c:y val="-9.6338346340906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52-41D2-AE7E-CDE9FDBE0C9F}"/>
                </c:ext>
              </c:extLst>
            </c:dLbl>
            <c:spPr>
              <a:noFill/>
              <a:ln>
                <a:noFill/>
              </a:ln>
              <a:effectLst/>
            </c:spPr>
            <c:txPr>
              <a:bodyPr rot="0" spcFirstLastPara="1" vertOverflow="ellipsis" vert="horz" wrap="square" anchor="ctr" anchorCtr="0"/>
              <a:lstStyle/>
              <a:p>
                <a:pPr algn="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Aetna!$F$70:$J$70</c:f>
              <c:strCache>
                <c:ptCount val="5"/>
                <c:pt idx="0">
                  <c:v>Jan</c:v>
                </c:pt>
                <c:pt idx="1">
                  <c:v>Feb</c:v>
                </c:pt>
                <c:pt idx="2">
                  <c:v>Mar</c:v>
                </c:pt>
                <c:pt idx="3">
                  <c:v>Apr</c:v>
                </c:pt>
                <c:pt idx="4">
                  <c:v>May</c:v>
                </c:pt>
              </c:strCache>
            </c:strRef>
          </c:cat>
          <c:val>
            <c:numRef>
              <c:f>Aetna!$F$72:$J$72</c:f>
              <c:numCache>
                <c:formatCode>General</c:formatCode>
                <c:ptCount val="5"/>
                <c:pt idx="0">
                  <c:v>12275</c:v>
                </c:pt>
                <c:pt idx="1">
                  <c:v>9375</c:v>
                </c:pt>
                <c:pt idx="2">
                  <c:v>11478</c:v>
                </c:pt>
                <c:pt idx="3">
                  <c:v>6097</c:v>
                </c:pt>
                <c:pt idx="4">
                  <c:v>6990</c:v>
                </c:pt>
              </c:numCache>
            </c:numRef>
          </c:val>
          <c:extLst>
            <c:ext xmlns:c16="http://schemas.microsoft.com/office/drawing/2014/chart" uri="{C3380CC4-5D6E-409C-BE32-E72D297353CC}">
              <c16:uniqueId val="{00000002-881C-47FF-A615-DD695E8DD95B}"/>
            </c:ext>
          </c:extLst>
        </c:ser>
        <c:ser>
          <c:idx val="2"/>
          <c:order val="2"/>
          <c:tx>
            <c:strRef>
              <c:f>Aetna!$E$73</c:f>
              <c:strCache>
                <c:ptCount val="1"/>
                <c:pt idx="0">
                  <c:v>2024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5A52-41D2-AE7E-CDE9FDBE0C9F}"/>
                </c:ext>
              </c:extLst>
            </c:dLbl>
            <c:dLbl>
              <c:idx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A52-41D2-AE7E-CDE9FDBE0C9F}"/>
                </c:ext>
              </c:extLst>
            </c:dLbl>
            <c:dLbl>
              <c:idx val="2"/>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A52-41D2-AE7E-CDE9FDBE0C9F}"/>
                </c:ext>
              </c:extLst>
            </c:dLbl>
            <c:dLbl>
              <c:idx val="3"/>
              <c:layout>
                <c:manualLayout>
                  <c:x val="5.1643284906288167E-2"/>
                  <c:y val="-4.8167276746313133E-3"/>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407988614099292"/>
                      <c:h val="6.2298670872176831E-2"/>
                    </c:manualLayout>
                  </c15:layout>
                </c:ext>
                <c:ext xmlns:c16="http://schemas.microsoft.com/office/drawing/2014/chart" uri="{C3380CC4-5D6E-409C-BE32-E72D297353CC}">
                  <c16:uniqueId val="{00000003-881C-47FF-A615-DD695E8DD95B}"/>
                </c:ext>
              </c:extLst>
            </c:dLbl>
            <c:dLbl>
              <c:idx val="4"/>
              <c:layout>
                <c:manualLayout>
                  <c:x val="0"/>
                  <c:y val="-2.408458658522665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0234741784037564E-2"/>
                      <c:h val="6.5762738849237209E-2"/>
                    </c:manualLayout>
                  </c15:layout>
                </c:ext>
                <c:ext xmlns:c16="http://schemas.microsoft.com/office/drawing/2014/chart" uri="{C3380CC4-5D6E-409C-BE32-E72D297353CC}">
                  <c16:uniqueId val="{00000000-5A52-41D2-AE7E-CDE9FDBE0C9F}"/>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Aetna!$F$70:$J$70</c:f>
              <c:strCache>
                <c:ptCount val="5"/>
                <c:pt idx="0">
                  <c:v>Jan</c:v>
                </c:pt>
                <c:pt idx="1">
                  <c:v>Feb</c:v>
                </c:pt>
                <c:pt idx="2">
                  <c:v>Mar</c:v>
                </c:pt>
                <c:pt idx="3">
                  <c:v>Apr</c:v>
                </c:pt>
                <c:pt idx="4">
                  <c:v>May</c:v>
                </c:pt>
              </c:strCache>
            </c:strRef>
          </c:cat>
          <c:val>
            <c:numRef>
              <c:f>Aetna!$F$73:$J$73</c:f>
              <c:numCache>
                <c:formatCode>General</c:formatCode>
                <c:ptCount val="5"/>
                <c:pt idx="0">
                  <c:v>7558</c:v>
                </c:pt>
                <c:pt idx="1">
                  <c:v>7505</c:v>
                </c:pt>
                <c:pt idx="2">
                  <c:v>7690</c:v>
                </c:pt>
                <c:pt idx="3">
                  <c:v>8164</c:v>
                </c:pt>
                <c:pt idx="4">
                  <c:v>7706</c:v>
                </c:pt>
              </c:numCache>
            </c:numRef>
          </c:val>
          <c:extLst>
            <c:ext xmlns:c16="http://schemas.microsoft.com/office/drawing/2014/chart" uri="{C3380CC4-5D6E-409C-BE32-E72D297353CC}">
              <c16:uniqueId val="{00000004-881C-47FF-A615-DD695E8DD95B}"/>
            </c:ext>
          </c:extLst>
        </c:ser>
        <c:dLbls>
          <c:showLegendKey val="0"/>
          <c:showVal val="0"/>
          <c:showCatName val="0"/>
          <c:showSerName val="0"/>
          <c:showPercent val="0"/>
          <c:showBubbleSize val="0"/>
        </c:dLbls>
        <c:gapWidth val="115"/>
        <c:overlap val="-20"/>
        <c:axId val="615163848"/>
        <c:axId val="615164568"/>
      </c:barChart>
      <c:catAx>
        <c:axId val="6151638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1" i="0" u="none" strike="noStrike" kern="1200" baseline="0">
                <a:solidFill>
                  <a:srgbClr val="102C6A"/>
                </a:solidFill>
                <a:latin typeface="+mn-lt"/>
                <a:ea typeface="+mn-ea"/>
                <a:cs typeface="+mn-cs"/>
              </a:defRPr>
            </a:pPr>
            <a:endParaRPr lang="en-US"/>
          </a:p>
        </c:txPr>
        <c:crossAx val="615164568"/>
        <c:crosses val="autoZero"/>
        <c:auto val="1"/>
        <c:lblAlgn val="ctr"/>
        <c:lblOffset val="100"/>
        <c:noMultiLvlLbl val="0"/>
      </c:catAx>
      <c:valAx>
        <c:axId val="615164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102C6A"/>
                </a:solidFill>
                <a:latin typeface="+mn-lt"/>
                <a:ea typeface="+mn-ea"/>
                <a:cs typeface="+mn-cs"/>
              </a:defRPr>
            </a:pPr>
            <a:endParaRPr lang="en-US"/>
          </a:p>
        </c:txPr>
        <c:crossAx val="615163848"/>
        <c:crosses val="autoZero"/>
        <c:crossBetween val="between"/>
      </c:valAx>
      <c:spPr>
        <a:noFill/>
        <a:ln>
          <a:noFill/>
        </a:ln>
        <a:effectLst/>
      </c:spPr>
    </c:plotArea>
    <c:legend>
      <c:legendPos val="b"/>
      <c:layout>
        <c:manualLayout>
          <c:xMode val="edge"/>
          <c:yMode val="edge"/>
          <c:x val="0.38350282799157143"/>
          <c:y val="0.89857999553202472"/>
          <c:w val="0.23768899486155781"/>
          <c:h val="8.2021728406023509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02C6A"/>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002060"/>
      </a:solidFill>
      <a:round/>
    </a:ln>
    <a:effectLst/>
  </c:spPr>
  <c:txPr>
    <a:bodyPr/>
    <a:lstStyle/>
    <a:p>
      <a:pPr>
        <a:defRPr>
          <a:solidFill>
            <a:srgbClr val="102C6A"/>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GL  Status</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manualLayout>
          <c:layoutTarget val="inner"/>
          <c:xMode val="edge"/>
          <c:yMode val="edge"/>
          <c:x val="0.10980314960629919"/>
          <c:y val="0.30076443569553807"/>
          <c:w val="0.89019685039370078"/>
          <c:h val="0.61498432487605714"/>
        </c:manualLayout>
      </c:layout>
      <c:barChart>
        <c:barDir val="col"/>
        <c:grouping val="clustered"/>
        <c:varyColors val="0"/>
        <c:ser>
          <c:idx val="0"/>
          <c:order val="0"/>
          <c:tx>
            <c:strRef>
              <c:f>'Recons details'!$A$55</c:f>
              <c:strCache>
                <c:ptCount val="1"/>
                <c:pt idx="0">
                  <c:v>Debasish</c:v>
                </c:pt>
              </c:strCache>
            </c:strRef>
          </c:tx>
          <c:spPr>
            <a:solidFill>
              <a:schemeClr val="accent6"/>
            </a:solidFill>
            <a:ln>
              <a:noFill/>
            </a:ln>
            <a:effectLst/>
          </c:spPr>
          <c:invertIfNegative val="0"/>
          <c:cat>
            <c:numRef>
              <c:f>'Recons details'!$B$54:$H$54</c:f>
              <c:numCache>
                <c:formatCode>mmm\-yy</c:formatCode>
                <c:ptCount val="7"/>
                <c:pt idx="0">
                  <c:v>45200</c:v>
                </c:pt>
                <c:pt idx="1">
                  <c:v>45231</c:v>
                </c:pt>
                <c:pt idx="2">
                  <c:v>45261</c:v>
                </c:pt>
                <c:pt idx="3">
                  <c:v>45292</c:v>
                </c:pt>
                <c:pt idx="4">
                  <c:v>45323</c:v>
                </c:pt>
                <c:pt idx="5">
                  <c:v>45352</c:v>
                </c:pt>
                <c:pt idx="6">
                  <c:v>45383</c:v>
                </c:pt>
              </c:numCache>
            </c:numRef>
          </c:cat>
          <c:val>
            <c:numRef>
              <c:f>'Recons details'!$B$55:$H$55</c:f>
              <c:numCache>
                <c:formatCode>General</c:formatCode>
                <c:ptCount val="7"/>
                <c:pt idx="0">
                  <c:v>104</c:v>
                </c:pt>
                <c:pt idx="1">
                  <c:v>102</c:v>
                </c:pt>
                <c:pt idx="2">
                  <c:v>101</c:v>
                </c:pt>
                <c:pt idx="3">
                  <c:v>99</c:v>
                </c:pt>
                <c:pt idx="4">
                  <c:v>104</c:v>
                </c:pt>
                <c:pt idx="5">
                  <c:v>104</c:v>
                </c:pt>
                <c:pt idx="6">
                  <c:v>116</c:v>
                </c:pt>
              </c:numCache>
            </c:numRef>
          </c:val>
          <c:extLst>
            <c:ext xmlns:c16="http://schemas.microsoft.com/office/drawing/2014/chart" uri="{C3380CC4-5D6E-409C-BE32-E72D297353CC}">
              <c16:uniqueId val="{00000000-A101-4AA4-AA29-4793EA33944D}"/>
            </c:ext>
          </c:extLst>
        </c:ser>
        <c:ser>
          <c:idx val="1"/>
          <c:order val="1"/>
          <c:tx>
            <c:strRef>
              <c:f>'Recons details'!$A$56</c:f>
              <c:strCache>
                <c:ptCount val="1"/>
                <c:pt idx="0">
                  <c:v>Swati Rani</c:v>
                </c:pt>
              </c:strCache>
            </c:strRef>
          </c:tx>
          <c:spPr>
            <a:solidFill>
              <a:schemeClr val="accent5"/>
            </a:solidFill>
            <a:ln>
              <a:noFill/>
            </a:ln>
            <a:effectLst/>
          </c:spPr>
          <c:invertIfNegative val="0"/>
          <c:cat>
            <c:numRef>
              <c:f>'Recons details'!$B$54:$H$54</c:f>
              <c:numCache>
                <c:formatCode>mmm\-yy</c:formatCode>
                <c:ptCount val="7"/>
                <c:pt idx="0">
                  <c:v>45200</c:v>
                </c:pt>
                <c:pt idx="1">
                  <c:v>45231</c:v>
                </c:pt>
                <c:pt idx="2">
                  <c:v>45261</c:v>
                </c:pt>
                <c:pt idx="3">
                  <c:v>45292</c:v>
                </c:pt>
                <c:pt idx="4">
                  <c:v>45323</c:v>
                </c:pt>
                <c:pt idx="5">
                  <c:v>45352</c:v>
                </c:pt>
                <c:pt idx="6">
                  <c:v>45383</c:v>
                </c:pt>
              </c:numCache>
            </c:numRef>
          </c:cat>
          <c:val>
            <c:numRef>
              <c:f>'Recons details'!$B$56:$H$56</c:f>
              <c:numCache>
                <c:formatCode>General</c:formatCode>
                <c:ptCount val="7"/>
                <c:pt idx="0">
                  <c:v>94</c:v>
                </c:pt>
                <c:pt idx="1">
                  <c:v>93</c:v>
                </c:pt>
                <c:pt idx="2">
                  <c:v>95</c:v>
                </c:pt>
                <c:pt idx="3">
                  <c:v>95</c:v>
                </c:pt>
                <c:pt idx="4">
                  <c:v>91</c:v>
                </c:pt>
                <c:pt idx="5">
                  <c:v>87</c:v>
                </c:pt>
                <c:pt idx="6">
                  <c:v>104</c:v>
                </c:pt>
              </c:numCache>
            </c:numRef>
          </c:val>
          <c:extLst>
            <c:ext xmlns:c16="http://schemas.microsoft.com/office/drawing/2014/chart" uri="{C3380CC4-5D6E-409C-BE32-E72D297353CC}">
              <c16:uniqueId val="{00000001-A101-4AA4-AA29-4793EA33944D}"/>
            </c:ext>
          </c:extLst>
        </c:ser>
        <c:ser>
          <c:idx val="2"/>
          <c:order val="2"/>
          <c:tx>
            <c:strRef>
              <c:f>'Recons details'!$A$57</c:f>
              <c:strCache>
                <c:ptCount val="1"/>
                <c:pt idx="0">
                  <c:v>Gouri</c:v>
                </c:pt>
              </c:strCache>
            </c:strRef>
          </c:tx>
          <c:spPr>
            <a:solidFill>
              <a:schemeClr val="accent4"/>
            </a:solidFill>
            <a:ln>
              <a:noFill/>
            </a:ln>
            <a:effectLst/>
          </c:spPr>
          <c:invertIfNegative val="0"/>
          <c:cat>
            <c:numRef>
              <c:f>'Recons details'!$B$54:$H$54</c:f>
              <c:numCache>
                <c:formatCode>mmm\-yy</c:formatCode>
                <c:ptCount val="7"/>
                <c:pt idx="0">
                  <c:v>45200</c:v>
                </c:pt>
                <c:pt idx="1">
                  <c:v>45231</c:v>
                </c:pt>
                <c:pt idx="2">
                  <c:v>45261</c:v>
                </c:pt>
                <c:pt idx="3">
                  <c:v>45292</c:v>
                </c:pt>
                <c:pt idx="4">
                  <c:v>45323</c:v>
                </c:pt>
                <c:pt idx="5">
                  <c:v>45352</c:v>
                </c:pt>
                <c:pt idx="6">
                  <c:v>45383</c:v>
                </c:pt>
              </c:numCache>
            </c:numRef>
          </c:cat>
          <c:val>
            <c:numRef>
              <c:f>'Recons details'!$B$57:$H$57</c:f>
              <c:numCache>
                <c:formatCode>General</c:formatCode>
                <c:ptCount val="7"/>
                <c:pt idx="0">
                  <c:v>0</c:v>
                </c:pt>
                <c:pt idx="1">
                  <c:v>0</c:v>
                </c:pt>
                <c:pt idx="2">
                  <c:v>2</c:v>
                </c:pt>
                <c:pt idx="3">
                  <c:v>1</c:v>
                </c:pt>
                <c:pt idx="4">
                  <c:v>1</c:v>
                </c:pt>
                <c:pt idx="5">
                  <c:v>1</c:v>
                </c:pt>
                <c:pt idx="6">
                  <c:v>5</c:v>
                </c:pt>
              </c:numCache>
            </c:numRef>
          </c:val>
          <c:extLst>
            <c:ext xmlns:c16="http://schemas.microsoft.com/office/drawing/2014/chart" uri="{C3380CC4-5D6E-409C-BE32-E72D297353CC}">
              <c16:uniqueId val="{00000002-A101-4AA4-AA29-4793EA33944D}"/>
            </c:ext>
          </c:extLst>
        </c:ser>
        <c:dLbls>
          <c:showLegendKey val="0"/>
          <c:showVal val="0"/>
          <c:showCatName val="0"/>
          <c:showSerName val="0"/>
          <c:showPercent val="0"/>
          <c:showBubbleSize val="0"/>
        </c:dLbls>
        <c:gapWidth val="247"/>
        <c:axId val="826531416"/>
        <c:axId val="826532728"/>
        <c:extLst/>
      </c:barChart>
      <c:lineChart>
        <c:grouping val="standard"/>
        <c:varyColors val="0"/>
        <c:ser>
          <c:idx val="3"/>
          <c:order val="3"/>
          <c:tx>
            <c:strRef>
              <c:f>'Recons details'!$A$58</c:f>
              <c:strCache>
                <c:ptCount val="1"/>
              </c:strCache>
            </c:strRef>
          </c:tx>
          <c:spPr>
            <a:ln w="22225" cap="rnd">
              <a:solidFill>
                <a:schemeClr val="accent6">
                  <a:lumMod val="60000"/>
                </a:schemeClr>
              </a:solidFill>
              <a:round/>
            </a:ln>
            <a:effectLst/>
          </c:spPr>
          <c:marker>
            <c:symbol val="none"/>
          </c:marker>
          <c:cat>
            <c:numRef>
              <c:f>'Recons details'!$B$54:$H$54</c:f>
              <c:numCache>
                <c:formatCode>mmm\-yy</c:formatCode>
                <c:ptCount val="7"/>
                <c:pt idx="0">
                  <c:v>45200</c:v>
                </c:pt>
                <c:pt idx="1">
                  <c:v>45231</c:v>
                </c:pt>
                <c:pt idx="2">
                  <c:v>45261</c:v>
                </c:pt>
                <c:pt idx="3">
                  <c:v>45292</c:v>
                </c:pt>
                <c:pt idx="4">
                  <c:v>45323</c:v>
                </c:pt>
                <c:pt idx="5">
                  <c:v>45352</c:v>
                </c:pt>
                <c:pt idx="6">
                  <c:v>45383</c:v>
                </c:pt>
              </c:numCache>
            </c:numRef>
          </c:cat>
          <c:val>
            <c:numRef>
              <c:f>'Recons details'!$B$58:$H$58</c:f>
              <c:numCache>
                <c:formatCode>General</c:formatCode>
                <c:ptCount val="7"/>
              </c:numCache>
            </c:numRef>
          </c:val>
          <c:smooth val="0"/>
          <c:extLst xmlns:c15="http://schemas.microsoft.com/office/drawing/2012/chart">
            <c:ext xmlns:c16="http://schemas.microsoft.com/office/drawing/2014/chart" uri="{C3380CC4-5D6E-409C-BE32-E72D297353CC}">
              <c16:uniqueId val="{00000003-A101-4AA4-AA29-4793EA33944D}"/>
            </c:ext>
          </c:extLst>
        </c:ser>
        <c:ser>
          <c:idx val="4"/>
          <c:order val="4"/>
          <c:tx>
            <c:strRef>
              <c:f>'Recons details'!$A$59</c:f>
              <c:strCache>
                <c:ptCount val="1"/>
                <c:pt idx="0">
                  <c:v>Total</c:v>
                </c:pt>
              </c:strCache>
            </c:strRef>
          </c:tx>
          <c:spPr>
            <a:ln w="22225" cap="rnd">
              <a:solidFill>
                <a:schemeClr val="accent5">
                  <a:lumMod val="60000"/>
                </a:schemeClr>
              </a:solidFill>
              <a:round/>
            </a:ln>
            <a:effectLst/>
          </c:spPr>
          <c:marker>
            <c:symbol val="none"/>
          </c:marker>
          <c:cat>
            <c:numRef>
              <c:f>'Recons details'!$B$54:$H$54</c:f>
              <c:numCache>
                <c:formatCode>mmm\-yy</c:formatCode>
                <c:ptCount val="7"/>
                <c:pt idx="0">
                  <c:v>45200</c:v>
                </c:pt>
                <c:pt idx="1">
                  <c:v>45231</c:v>
                </c:pt>
                <c:pt idx="2">
                  <c:v>45261</c:v>
                </c:pt>
                <c:pt idx="3">
                  <c:v>45292</c:v>
                </c:pt>
                <c:pt idx="4">
                  <c:v>45323</c:v>
                </c:pt>
                <c:pt idx="5">
                  <c:v>45352</c:v>
                </c:pt>
                <c:pt idx="6">
                  <c:v>45383</c:v>
                </c:pt>
              </c:numCache>
            </c:numRef>
          </c:cat>
          <c:val>
            <c:numRef>
              <c:f>'Recons details'!$B$59:$H$59</c:f>
              <c:numCache>
                <c:formatCode>General</c:formatCode>
                <c:ptCount val="7"/>
                <c:pt idx="0">
                  <c:v>198</c:v>
                </c:pt>
                <c:pt idx="1">
                  <c:v>195</c:v>
                </c:pt>
                <c:pt idx="2">
                  <c:v>198</c:v>
                </c:pt>
                <c:pt idx="3">
                  <c:v>195</c:v>
                </c:pt>
                <c:pt idx="4">
                  <c:v>196</c:v>
                </c:pt>
                <c:pt idx="5">
                  <c:v>192</c:v>
                </c:pt>
                <c:pt idx="6">
                  <c:v>225</c:v>
                </c:pt>
              </c:numCache>
            </c:numRef>
          </c:val>
          <c:smooth val="0"/>
          <c:extLst>
            <c:ext xmlns:c16="http://schemas.microsoft.com/office/drawing/2014/chart" uri="{C3380CC4-5D6E-409C-BE32-E72D297353CC}">
              <c16:uniqueId val="{00000004-A101-4AA4-AA29-4793EA33944D}"/>
            </c:ext>
          </c:extLst>
        </c:ser>
        <c:dLbls>
          <c:showLegendKey val="0"/>
          <c:showVal val="0"/>
          <c:showCatName val="0"/>
          <c:showSerName val="0"/>
          <c:showPercent val="0"/>
          <c:showBubbleSize val="0"/>
        </c:dLbls>
        <c:marker val="1"/>
        <c:smooth val="0"/>
        <c:axId val="826531416"/>
        <c:axId val="826532728"/>
      </c:lineChart>
      <c:dateAx>
        <c:axId val="826531416"/>
        <c:scaling>
          <c:orientation val="minMax"/>
        </c:scaling>
        <c:delete val="0"/>
        <c:axPos val="b"/>
        <c:numFmt formatCode="mmm\-yy"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826532728"/>
        <c:crosses val="autoZero"/>
        <c:auto val="1"/>
        <c:lblOffset val="100"/>
        <c:baseTimeUnit val="months"/>
      </c:dateAx>
      <c:valAx>
        <c:axId val="8265327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82653141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6173D4F-777B-FF47-A03E-A1BF1AC0294E}" type="datetimeFigureOut">
              <a:rPr lang="en-US" smtClean="0"/>
              <a:t>6/14/2024</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5D5D62C-0BF9-6549-96DC-75C36737F483}" type="slidenum">
              <a:rPr lang="en-US" smtClean="0"/>
              <a:t>‹#›</a:t>
            </a:fld>
            <a:endParaRPr lang="en-US" dirty="0"/>
          </a:p>
        </p:txBody>
      </p:sp>
    </p:spTree>
    <p:extLst>
      <p:ext uri="{BB962C8B-B14F-4D97-AF65-F5344CB8AC3E}">
        <p14:creationId xmlns:p14="http://schemas.microsoft.com/office/powerpoint/2010/main" val="610086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8C325F3-997F-294D-9FBC-0CF074B2D302}" type="datetimeFigureOut">
              <a:rPr lang="en-US" smtClean="0"/>
              <a:t>6/14/2024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C569DF8-F4B5-E749-AB76-4E424D7B58D6}" type="slidenum">
              <a:rPr lang="en-US" smtClean="0"/>
              <a:t>‹#›</a:t>
            </a:fld>
            <a:endParaRPr lang="en-US" dirty="0"/>
          </a:p>
        </p:txBody>
      </p:sp>
    </p:spTree>
    <p:extLst>
      <p:ext uri="{BB962C8B-B14F-4D97-AF65-F5344CB8AC3E}">
        <p14:creationId xmlns:p14="http://schemas.microsoft.com/office/powerpoint/2010/main" val="95616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9DF8-F4B5-E749-AB76-4E424D7B58D6}" type="slidenum">
              <a:rPr lang="en-US" smtClean="0"/>
              <a:t>1</a:t>
            </a:fld>
            <a:endParaRPr lang="en-US" dirty="0"/>
          </a:p>
        </p:txBody>
      </p:sp>
    </p:spTree>
    <p:extLst>
      <p:ext uri="{BB962C8B-B14F-4D97-AF65-F5344CB8AC3E}">
        <p14:creationId xmlns:p14="http://schemas.microsoft.com/office/powerpoint/2010/main" val="378768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9DF8-F4B5-E749-AB76-4E424D7B58D6}" type="slidenum">
              <a:rPr lang="en-US" smtClean="0"/>
              <a:t>6</a:t>
            </a:fld>
            <a:endParaRPr lang="en-US" dirty="0"/>
          </a:p>
        </p:txBody>
      </p:sp>
    </p:spTree>
    <p:extLst>
      <p:ext uri="{BB962C8B-B14F-4D97-AF65-F5344CB8AC3E}">
        <p14:creationId xmlns:p14="http://schemas.microsoft.com/office/powerpoint/2010/main" val="89878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9DF8-F4B5-E749-AB76-4E424D7B58D6}" type="slidenum">
              <a:rPr lang="en-US" smtClean="0"/>
              <a:t>7</a:t>
            </a:fld>
            <a:endParaRPr lang="en-US" dirty="0"/>
          </a:p>
        </p:txBody>
      </p:sp>
    </p:spTree>
    <p:extLst>
      <p:ext uri="{BB962C8B-B14F-4D97-AF65-F5344CB8AC3E}">
        <p14:creationId xmlns:p14="http://schemas.microsoft.com/office/powerpoint/2010/main" val="399415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9DF8-F4B5-E749-AB76-4E424D7B58D6}" type="slidenum">
              <a:rPr lang="en-US" smtClean="0"/>
              <a:t>11</a:t>
            </a:fld>
            <a:endParaRPr lang="en-US" dirty="0"/>
          </a:p>
        </p:txBody>
      </p:sp>
    </p:spTree>
    <p:extLst>
      <p:ext uri="{BB962C8B-B14F-4D97-AF65-F5344CB8AC3E}">
        <p14:creationId xmlns:p14="http://schemas.microsoft.com/office/powerpoint/2010/main" val="73675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9DF8-F4B5-E749-AB76-4E424D7B58D6}" type="slidenum">
              <a:rPr lang="en-US" smtClean="0"/>
              <a:t>12</a:t>
            </a:fld>
            <a:endParaRPr lang="en-US" dirty="0"/>
          </a:p>
        </p:txBody>
      </p:sp>
    </p:spTree>
    <p:extLst>
      <p:ext uri="{BB962C8B-B14F-4D97-AF65-F5344CB8AC3E}">
        <p14:creationId xmlns:p14="http://schemas.microsoft.com/office/powerpoint/2010/main" val="333949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9DF8-F4B5-E749-AB76-4E424D7B58D6}" type="slidenum">
              <a:rPr lang="en-US" smtClean="0"/>
              <a:t>13</a:t>
            </a:fld>
            <a:endParaRPr lang="en-US" dirty="0"/>
          </a:p>
        </p:txBody>
      </p:sp>
    </p:spTree>
    <p:extLst>
      <p:ext uri="{BB962C8B-B14F-4D97-AF65-F5344CB8AC3E}">
        <p14:creationId xmlns:p14="http://schemas.microsoft.com/office/powerpoint/2010/main" val="263312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569DF8-F4B5-E749-AB76-4E424D7B58D6}" type="slidenum">
              <a:rPr lang="en-US" smtClean="0"/>
              <a:t>14</a:t>
            </a:fld>
            <a:endParaRPr lang="en-US" dirty="0"/>
          </a:p>
        </p:txBody>
      </p:sp>
    </p:spTree>
    <p:extLst>
      <p:ext uri="{BB962C8B-B14F-4D97-AF65-F5344CB8AC3E}">
        <p14:creationId xmlns:p14="http://schemas.microsoft.com/office/powerpoint/2010/main" val="1463192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White w/Client Logo">
    <p:spTree>
      <p:nvGrpSpPr>
        <p:cNvPr id="1" name=""/>
        <p:cNvGrpSpPr/>
        <p:nvPr/>
      </p:nvGrpSpPr>
      <p:grpSpPr>
        <a:xfrm>
          <a:off x="0" y="0"/>
          <a:ext cx="0" cy="0"/>
          <a:chOff x="0" y="0"/>
          <a:chExt cx="0" cy="0"/>
        </a:xfrm>
      </p:grpSpPr>
      <p:pic>
        <p:nvPicPr>
          <p:cNvPr id="9" name="Picture 8" descr="A picture containing object, clock, indoor&#10;&#10;Description generated with high confidence">
            <a:extLst>
              <a:ext uri="{FF2B5EF4-FFF2-40B4-BE49-F238E27FC236}">
                <a16:creationId xmlns:a16="http://schemas.microsoft.com/office/drawing/2014/main" id="{A7C29C3D-7A47-4A78-A220-5920DE8B90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1298" y="6077400"/>
            <a:ext cx="2649401" cy="403978"/>
          </a:xfrm>
          <a:prstGeom prst="rect">
            <a:avLst/>
          </a:prstGeom>
        </p:spPr>
      </p:pic>
      <p:pic>
        <p:nvPicPr>
          <p:cNvPr id="8" name="Shape 657"/>
          <p:cNvPicPr preferRelativeResize="0"/>
          <p:nvPr userDrawn="1"/>
        </p:nvPicPr>
        <p:blipFill rotWithShape="1">
          <a:blip r:embed="rId3" cstate="email">
            <a:alphaModFix amt="5000"/>
            <a:extLst>
              <a:ext uri="{28A0092B-C50C-407E-A947-70E740481C1C}">
                <a14:useLocalDpi xmlns:a14="http://schemas.microsoft.com/office/drawing/2010/main"/>
              </a:ext>
            </a:extLst>
          </a:blip>
          <a:srcRect l="-1" t="12112" r="10061" b="11387"/>
          <a:stretch/>
        </p:blipFill>
        <p:spPr>
          <a:xfrm>
            <a:off x="4130146" y="-1"/>
            <a:ext cx="8061854" cy="6858001"/>
          </a:xfrm>
          <a:prstGeom prst="rect">
            <a:avLst/>
          </a:prstGeom>
          <a:noFill/>
          <a:ln>
            <a:noFill/>
          </a:ln>
        </p:spPr>
      </p:pic>
      <p:sp>
        <p:nvSpPr>
          <p:cNvPr id="2" name="Title 1"/>
          <p:cNvSpPr>
            <a:spLocks noGrp="1"/>
          </p:cNvSpPr>
          <p:nvPr>
            <p:ph type="ctrTitle" hasCustomPrompt="1"/>
          </p:nvPr>
        </p:nvSpPr>
        <p:spPr>
          <a:xfrm>
            <a:off x="577515" y="3050758"/>
            <a:ext cx="11059424" cy="756483"/>
          </a:xfrm>
        </p:spPr>
        <p:txBody>
          <a:bodyPr anchor="t">
            <a:normAutofit/>
          </a:bodyPr>
          <a:lstStyle>
            <a:lvl1pPr algn="l">
              <a:defRPr sz="44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77514" y="3676858"/>
            <a:ext cx="11059425" cy="1116523"/>
          </a:xfrm>
        </p:spPr>
        <p:txBody>
          <a:bodyPr>
            <a:normAutofit/>
          </a:bodyPr>
          <a:lstStyle>
            <a:lvl1pPr marL="0" indent="0" algn="l">
              <a:buNone/>
              <a:defRPr sz="28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p:cNvSpPr>
            <a:spLocks noGrp="1"/>
          </p:cNvSpPr>
          <p:nvPr>
            <p:ph type="body" sz="quarter" idx="13" hasCustomPrompt="1"/>
          </p:nvPr>
        </p:nvSpPr>
        <p:spPr>
          <a:xfrm>
            <a:off x="577850" y="2460313"/>
            <a:ext cx="11058525" cy="600075"/>
          </a:xfrm>
        </p:spPr>
        <p:txBody>
          <a:bodyPr anchor="b">
            <a:normAutofit/>
          </a:bodyPr>
          <a:lstStyle>
            <a:lvl1pPr marL="0" indent="0">
              <a:buNone/>
              <a:defRPr sz="2400" b="1" baseline="0">
                <a:solidFill>
                  <a:schemeClr val="tx2"/>
                </a:solidFill>
              </a:defRPr>
            </a:lvl1pPr>
            <a:lvl2pPr>
              <a:defRPr b="1">
                <a:solidFill>
                  <a:srgbClr val="DE1B54"/>
                </a:solidFill>
              </a:defRPr>
            </a:lvl2pPr>
            <a:lvl3pPr>
              <a:defRPr b="1">
                <a:solidFill>
                  <a:srgbClr val="DE1B54"/>
                </a:solidFill>
              </a:defRPr>
            </a:lvl3pPr>
            <a:lvl4pPr>
              <a:defRPr b="1">
                <a:solidFill>
                  <a:srgbClr val="DE1B54"/>
                </a:solidFill>
              </a:defRPr>
            </a:lvl4pPr>
            <a:lvl5pPr>
              <a:defRPr b="1">
                <a:solidFill>
                  <a:srgbClr val="DE1B54"/>
                </a:solidFill>
              </a:defRPr>
            </a:lvl5pPr>
          </a:lstStyle>
          <a:p>
            <a:pPr lvl="0"/>
            <a:r>
              <a:rPr lang="en-US" dirty="0"/>
              <a:t>CLICK TO EDIT</a:t>
            </a:r>
          </a:p>
        </p:txBody>
      </p:sp>
      <p:sp>
        <p:nvSpPr>
          <p:cNvPr id="7" name="Picture Placeholder 4"/>
          <p:cNvSpPr>
            <a:spLocks noGrp="1"/>
          </p:cNvSpPr>
          <p:nvPr>
            <p:ph type="pic" sz="quarter" idx="14" hasCustomPrompt="1"/>
          </p:nvPr>
        </p:nvSpPr>
        <p:spPr>
          <a:xfrm>
            <a:off x="577514" y="4836763"/>
            <a:ext cx="2149475" cy="573088"/>
          </a:xfrm>
          <a:noFill/>
        </p:spPr>
        <p:txBody>
          <a:bodyPr anchor="ctr"/>
          <a:lstStyle>
            <a:lvl1pPr algn="ctr">
              <a:defRPr baseline="0">
                <a:solidFill>
                  <a:schemeClr val="accent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Client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pic>
        <p:nvPicPr>
          <p:cNvPr id="6" name="Picture 5" descr="A picture containing object, clock, indoor&#10;&#10;Description generated with high confidence">
            <a:extLst>
              <a:ext uri="{FF2B5EF4-FFF2-40B4-BE49-F238E27FC236}">
                <a16:creationId xmlns:a16="http://schemas.microsoft.com/office/drawing/2014/main" id="{F9365CCA-3F7F-4DD1-AB22-36453C6877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1298" y="6077400"/>
            <a:ext cx="2649401" cy="403978"/>
          </a:xfrm>
          <a:prstGeom prst="rect">
            <a:avLst/>
          </a:prstGeom>
        </p:spPr>
      </p:pic>
      <p:pic>
        <p:nvPicPr>
          <p:cNvPr id="8" name="Shape 657"/>
          <p:cNvPicPr preferRelativeResize="0"/>
          <p:nvPr userDrawn="1"/>
        </p:nvPicPr>
        <p:blipFill rotWithShape="1">
          <a:blip r:embed="rId3" cstate="email">
            <a:alphaModFix amt="5000"/>
            <a:extLst>
              <a:ext uri="{28A0092B-C50C-407E-A947-70E740481C1C}">
                <a14:useLocalDpi xmlns:a14="http://schemas.microsoft.com/office/drawing/2010/main"/>
              </a:ext>
            </a:extLst>
          </a:blip>
          <a:srcRect l="-1" t="12112" r="10061" b="11387"/>
          <a:stretch/>
        </p:blipFill>
        <p:spPr>
          <a:xfrm>
            <a:off x="4130146" y="-1"/>
            <a:ext cx="8061854" cy="6858001"/>
          </a:xfrm>
          <a:prstGeom prst="rect">
            <a:avLst/>
          </a:prstGeom>
          <a:noFill/>
          <a:ln>
            <a:noFill/>
          </a:ln>
        </p:spPr>
      </p:pic>
      <p:sp>
        <p:nvSpPr>
          <p:cNvPr id="10" name="Title 1"/>
          <p:cNvSpPr>
            <a:spLocks noGrp="1"/>
          </p:cNvSpPr>
          <p:nvPr>
            <p:ph type="title" hasCustomPrompt="1"/>
          </p:nvPr>
        </p:nvSpPr>
        <p:spPr>
          <a:xfrm>
            <a:off x="577514" y="3275634"/>
            <a:ext cx="11059425" cy="1469985"/>
          </a:xfrm>
        </p:spPr>
        <p:txBody>
          <a:bodyPr anchor="t">
            <a:noAutofit/>
          </a:bodyPr>
          <a:lstStyle>
            <a:lvl1pPr>
              <a:defRPr sz="4400" b="1">
                <a:solidFill>
                  <a:schemeClr val="accent1"/>
                </a:solidFill>
              </a:defRPr>
            </a:lvl1pPr>
          </a:lstStyle>
          <a:p>
            <a:r>
              <a:rPr lang="en-US" dirty="0"/>
              <a:t>CLICK TO EDIT TITLE</a:t>
            </a:r>
          </a:p>
        </p:txBody>
      </p:sp>
      <p:sp>
        <p:nvSpPr>
          <p:cNvPr id="11" name="Subtitle 2"/>
          <p:cNvSpPr>
            <a:spLocks noGrp="1"/>
          </p:cNvSpPr>
          <p:nvPr>
            <p:ph type="subTitle" idx="1" hasCustomPrompt="1"/>
          </p:nvPr>
        </p:nvSpPr>
        <p:spPr>
          <a:xfrm>
            <a:off x="577514" y="2306608"/>
            <a:ext cx="11059425" cy="1116523"/>
          </a:xfrm>
        </p:spPr>
        <p:txBody>
          <a:bodyPr anchor="b">
            <a:noAutofit/>
          </a:bodyPr>
          <a:lstStyle>
            <a:lvl1pPr marL="0" indent="0" algn="l">
              <a:buNone/>
              <a:defRPr sz="4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66C934-E4B0-4D8E-B085-9EB84D604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0050" y="1061682"/>
            <a:ext cx="4961472" cy="4353692"/>
          </a:xfrm>
          <a:prstGeom prst="rect">
            <a:avLst/>
          </a:prstGeom>
        </p:spPr>
      </p:pic>
      <p:pic>
        <p:nvPicPr>
          <p:cNvPr id="14" name="Shape 728"/>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11279066" y="5947534"/>
            <a:ext cx="576663" cy="576663"/>
          </a:xfrm>
          <a:prstGeom prst="rect">
            <a:avLst/>
          </a:prstGeom>
          <a:noFill/>
          <a:ln>
            <a:noFill/>
          </a:ln>
        </p:spPr>
      </p:pic>
      <p:pic>
        <p:nvPicPr>
          <p:cNvPr id="5" name="Shape 657"/>
          <p:cNvPicPr preferRelativeResize="0"/>
          <p:nvPr userDrawn="1"/>
        </p:nvPicPr>
        <p:blipFill rotWithShape="1">
          <a:blip r:embed="rId4" cstate="email">
            <a:alphaModFix amt="5000"/>
            <a:extLst>
              <a:ext uri="{28A0092B-C50C-407E-A947-70E740481C1C}">
                <a14:useLocalDpi xmlns:a14="http://schemas.microsoft.com/office/drawing/2010/main"/>
              </a:ext>
            </a:extLst>
          </a:blip>
          <a:srcRect l="-1" t="12112" r="10061" b="11387"/>
          <a:stretch/>
        </p:blipFill>
        <p:spPr>
          <a:xfrm>
            <a:off x="4130146" y="-1"/>
            <a:ext cx="8061854" cy="6858001"/>
          </a:xfrm>
          <a:prstGeom prst="rect">
            <a:avLst/>
          </a:prstGeom>
          <a:noFill/>
          <a:ln>
            <a:noFill/>
          </a:ln>
        </p:spPr>
      </p:pic>
      <p:sp>
        <p:nvSpPr>
          <p:cNvPr id="10" name="Footer Placeholder 4">
            <a:extLst>
              <a:ext uri="{FF2B5EF4-FFF2-40B4-BE49-F238E27FC236}">
                <a16:creationId xmlns:a16="http://schemas.microsoft.com/office/drawing/2014/main" id="{9CDC86BC-7394-C843-B168-21E519D864B3}"/>
              </a:ext>
            </a:extLst>
          </p:cNvPr>
          <p:cNvSpPr>
            <a:spLocks noGrp="1"/>
          </p:cNvSpPr>
          <p:nvPr>
            <p:ph type="ftr" sz="quarter" idx="3"/>
          </p:nvPr>
        </p:nvSpPr>
        <p:spPr>
          <a:xfrm>
            <a:off x="632013" y="6176963"/>
            <a:ext cx="3852770" cy="365125"/>
          </a:xfrm>
          <a:prstGeom prst="rect">
            <a:avLst/>
          </a:prstGeom>
        </p:spPr>
        <p:txBody>
          <a:bodyPr vert="horz" lIns="91440" tIns="45720" rIns="91440" bIns="45720" rtlCol="0" anchor="ctr"/>
          <a:lstStyle>
            <a:lvl1pPr algn="l">
              <a:defRPr lang="en-US" b="0" i="0" smtClean="0">
                <a:solidFill>
                  <a:schemeClr val="accent3"/>
                </a:solidFill>
                <a:effectLst/>
              </a:defRPr>
            </a:lvl1pPr>
          </a:lstStyle>
          <a:p>
            <a:r>
              <a:rPr lang="en-PH" dirty="0"/>
              <a:t>// © 2020 Sutherland Global Services, Inc. All Rights Reserved.	</a:t>
            </a:r>
          </a:p>
        </p:txBody>
      </p:sp>
      <p:sp>
        <p:nvSpPr>
          <p:cNvPr id="11" name="Slide Number Placeholder 5">
            <a:extLst>
              <a:ext uri="{FF2B5EF4-FFF2-40B4-BE49-F238E27FC236}">
                <a16:creationId xmlns:a16="http://schemas.microsoft.com/office/drawing/2014/main" id="{86462C74-1694-6544-ABCA-1ECFD0CC5709}"/>
              </a:ext>
            </a:extLst>
          </p:cNvPr>
          <p:cNvSpPr>
            <a:spLocks noGrp="1"/>
          </p:cNvSpPr>
          <p:nvPr>
            <p:ph type="sldNum" sz="quarter" idx="4"/>
          </p:nvPr>
        </p:nvSpPr>
        <p:spPr>
          <a:xfrm>
            <a:off x="369983" y="6176963"/>
            <a:ext cx="365123" cy="371287"/>
          </a:xfrm>
          <a:prstGeom prst="rect">
            <a:avLst/>
          </a:prstGeom>
        </p:spPr>
        <p:txBody>
          <a:bodyPr vert="horz" lIns="91440" tIns="45720" rIns="91440" bIns="45720" rtlCol="0" anchor="ctr"/>
          <a:lstStyle>
            <a:lvl1pPr algn="l">
              <a:defRPr sz="900">
                <a:solidFill>
                  <a:schemeClr val="accent3"/>
                </a:solidFill>
                <a:latin typeface="Arial" charset="0"/>
                <a:ea typeface="Arial" charset="0"/>
                <a:cs typeface="Arial" charset="0"/>
              </a:defRPr>
            </a:lvl1pPr>
          </a:lstStyle>
          <a:p>
            <a:fld id="{C6CDCA4D-B942-BC47-92B6-393DE0C99508}" type="slidenum">
              <a:rPr lang="en-US" smtClean="0"/>
              <a:pPr/>
              <a:t>‹#›</a:t>
            </a:fld>
            <a:endParaRPr lang="en-US" dirty="0"/>
          </a:p>
        </p:txBody>
      </p:sp>
      <p:sp>
        <p:nvSpPr>
          <p:cNvPr id="3" name="Content Placeholder 2">
            <a:extLst>
              <a:ext uri="{FF2B5EF4-FFF2-40B4-BE49-F238E27FC236}">
                <a16:creationId xmlns:a16="http://schemas.microsoft.com/office/drawing/2014/main" id="{4CC4F5E4-C827-4C34-A291-76EF421F8F22}"/>
              </a:ext>
            </a:extLst>
          </p:cNvPr>
          <p:cNvSpPr>
            <a:spLocks noGrp="1"/>
          </p:cNvSpPr>
          <p:nvPr>
            <p:ph sz="quarter" idx="15"/>
          </p:nvPr>
        </p:nvSpPr>
        <p:spPr>
          <a:xfrm>
            <a:off x="6248400" y="1351127"/>
            <a:ext cx="5467350" cy="4596407"/>
          </a:xfrm>
        </p:spPr>
        <p:txBody>
          <a:bodyPr>
            <a:normAutofit/>
          </a:bodyPr>
          <a:lstStyle>
            <a:lvl1pPr marL="457200" indent="-457200">
              <a:buClr>
                <a:schemeClr val="tx2"/>
              </a:buClr>
              <a:buFont typeface="Arial" panose="020B0604020202020204" pitchFamily="34" charset="0"/>
              <a:buChar char="•"/>
              <a:defRPr sz="2000">
                <a:solidFill>
                  <a:schemeClr val="tx1"/>
                </a:solidFill>
              </a:defRPr>
            </a:lvl1pPr>
            <a:lvl2pPr marL="914400" indent="-457200">
              <a:buClr>
                <a:schemeClr val="tx2"/>
              </a:buClr>
              <a:buFont typeface="Arial" panose="020B0604020202020204" pitchFamily="34" charset="0"/>
              <a:buChar char="•"/>
              <a:defRPr sz="1800">
                <a:solidFill>
                  <a:schemeClr val="tx1"/>
                </a:solidFill>
              </a:defRPr>
            </a:lvl2pPr>
            <a:lvl3pPr marL="1257300" indent="-342900">
              <a:buClr>
                <a:schemeClr val="tx2"/>
              </a:buClr>
              <a:buFont typeface="Arial" panose="020B0604020202020204" pitchFamily="34" charset="0"/>
              <a:buChar char="•"/>
              <a:defRPr sz="1600">
                <a:solidFill>
                  <a:schemeClr val="tx1"/>
                </a:solidFill>
              </a:defRPr>
            </a:lvl3pPr>
            <a:lvl4pPr marL="1714500" indent="-342900">
              <a:buClr>
                <a:schemeClr val="tx2"/>
              </a:buClr>
              <a:buFont typeface="Arial" panose="020B0604020202020204" pitchFamily="34" charset="0"/>
              <a:buChar char="•"/>
              <a:defRPr sz="1400">
                <a:solidFill>
                  <a:schemeClr val="tx1"/>
                </a:solidFill>
              </a:defRPr>
            </a:lvl4pPr>
            <a:lvl5pPr marL="2171700" indent="-342900">
              <a:buClr>
                <a:schemeClr val="tx2"/>
              </a:buClr>
              <a:buFont typeface="Arial" panose="020B0604020202020204" pitchFamily="34" charset="0"/>
              <a:buChar char="•"/>
              <a:defRPr sz="14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17" name="Title 1">
            <a:extLst>
              <a:ext uri="{FF2B5EF4-FFF2-40B4-BE49-F238E27FC236}">
                <a16:creationId xmlns:a16="http://schemas.microsoft.com/office/drawing/2014/main" id="{A254C824-5D55-46BD-B6B8-277A6635E65D}"/>
              </a:ext>
            </a:extLst>
          </p:cNvPr>
          <p:cNvSpPr>
            <a:spLocks noGrp="1"/>
          </p:cNvSpPr>
          <p:nvPr>
            <p:ph type="title"/>
          </p:nvPr>
        </p:nvSpPr>
        <p:spPr>
          <a:xfrm>
            <a:off x="6248399" y="514351"/>
            <a:ext cx="5467351" cy="836776"/>
          </a:xfrm>
        </p:spPr>
        <p:txBody>
          <a:bodyPr anchor="t">
            <a:normAutofit/>
          </a:bodyPr>
          <a:lstStyle>
            <a:lvl1pPr algn="ctr">
              <a:defRPr sz="24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4586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B50FE-9768-5562-3729-FBDC6AF18D1F}"/>
              </a:ext>
            </a:extLst>
          </p:cNvPr>
          <p:cNvSpPr>
            <a:spLocks noGrp="1"/>
          </p:cNvSpPr>
          <p:nvPr>
            <p:ph type="dt" sz="half" idx="10"/>
          </p:nvPr>
        </p:nvSpPr>
        <p:spPr/>
        <p:txBody>
          <a:bodyPr/>
          <a:lstStyle/>
          <a:p>
            <a:fld id="{56E91E96-98B0-4413-9547-46F3504108EF}" type="datetimeFigureOut">
              <a:rPr lang="en-US" smtClean="0"/>
              <a:t>6/14/2024</a:t>
            </a:fld>
            <a:endParaRPr lang="en-US" dirty="0"/>
          </a:p>
        </p:txBody>
      </p:sp>
      <p:sp>
        <p:nvSpPr>
          <p:cNvPr id="3" name="Footer Placeholder 2">
            <a:extLst>
              <a:ext uri="{FF2B5EF4-FFF2-40B4-BE49-F238E27FC236}">
                <a16:creationId xmlns:a16="http://schemas.microsoft.com/office/drawing/2014/main" id="{BF30E3B2-C91C-F70F-A9B6-9C7406747437}"/>
              </a:ext>
            </a:extLst>
          </p:cNvPr>
          <p:cNvSpPr>
            <a:spLocks noGrp="1"/>
          </p:cNvSpPr>
          <p:nvPr>
            <p:ph type="ftr" sz="quarter" idx="11"/>
          </p:nvPr>
        </p:nvSpPr>
        <p:spPr/>
        <p:txBody>
          <a:bodyPr/>
          <a:lstStyle/>
          <a:p>
            <a:r>
              <a:rPr lang="en-PH"/>
              <a:t>// © 2020 Sutherland Global Services, Inc. All Rights Reserved.	</a:t>
            </a:r>
            <a:endParaRPr lang="en-PH" dirty="0"/>
          </a:p>
        </p:txBody>
      </p:sp>
      <p:sp>
        <p:nvSpPr>
          <p:cNvPr id="4" name="Slide Number Placeholder 3">
            <a:extLst>
              <a:ext uri="{FF2B5EF4-FFF2-40B4-BE49-F238E27FC236}">
                <a16:creationId xmlns:a16="http://schemas.microsoft.com/office/drawing/2014/main" id="{A934A757-9BCB-DE35-5C76-E7B98AAFFDDD}"/>
              </a:ext>
            </a:extLst>
          </p:cNvPr>
          <p:cNvSpPr>
            <a:spLocks noGrp="1"/>
          </p:cNvSpPr>
          <p:nvPr>
            <p:ph type="sldNum" sz="quarter" idx="12"/>
          </p:nvPr>
        </p:nvSpPr>
        <p:spPr/>
        <p:txBody>
          <a:bodyPr/>
          <a:lstStyle/>
          <a:p>
            <a:fld id="{C6CDCA4D-B942-BC47-92B6-393DE0C99508}" type="slidenum">
              <a:rPr lang="en-US" smtClean="0"/>
              <a:pPr/>
              <a:t>‹#›</a:t>
            </a:fld>
            <a:endParaRPr lang="en-US" dirty="0"/>
          </a:p>
        </p:txBody>
      </p:sp>
      <p:pic>
        <p:nvPicPr>
          <p:cNvPr id="5" name="Shape 728">
            <a:extLst>
              <a:ext uri="{FF2B5EF4-FFF2-40B4-BE49-F238E27FC236}">
                <a16:creationId xmlns:a16="http://schemas.microsoft.com/office/drawing/2014/main" id="{C8A71790-E795-28F5-2DDD-8096FA380411}"/>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1279066" y="5947534"/>
            <a:ext cx="576663" cy="576663"/>
          </a:xfrm>
          <a:prstGeom prst="rect">
            <a:avLst/>
          </a:prstGeom>
          <a:noFill/>
          <a:ln>
            <a:noFill/>
          </a:ln>
        </p:spPr>
      </p:pic>
    </p:spTree>
    <p:extLst>
      <p:ext uri="{BB962C8B-B14F-4D97-AF65-F5344CB8AC3E}">
        <p14:creationId xmlns:p14="http://schemas.microsoft.com/office/powerpoint/2010/main" val="71060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w/Caption Left">
    <p:spTree>
      <p:nvGrpSpPr>
        <p:cNvPr id="1" name=""/>
        <p:cNvGrpSpPr/>
        <p:nvPr/>
      </p:nvGrpSpPr>
      <p:grpSpPr>
        <a:xfrm>
          <a:off x="0" y="0"/>
          <a:ext cx="0" cy="0"/>
          <a:chOff x="0" y="0"/>
          <a:chExt cx="0" cy="0"/>
        </a:xfrm>
      </p:grpSpPr>
      <p:pic>
        <p:nvPicPr>
          <p:cNvPr id="9" name="Shape 728"/>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11279066" y="5947534"/>
            <a:ext cx="576663" cy="576663"/>
          </a:xfrm>
          <a:prstGeom prst="rect">
            <a:avLst/>
          </a:prstGeom>
          <a:noFill/>
          <a:ln>
            <a:noFill/>
          </a:ln>
        </p:spPr>
      </p:pic>
      <p:pic>
        <p:nvPicPr>
          <p:cNvPr id="8" name="Shape 657"/>
          <p:cNvPicPr preferRelativeResize="0"/>
          <p:nvPr userDrawn="1"/>
        </p:nvPicPr>
        <p:blipFill rotWithShape="1">
          <a:blip r:embed="rId3" cstate="email">
            <a:alphaModFix amt="5000"/>
            <a:extLst>
              <a:ext uri="{28A0092B-C50C-407E-A947-70E740481C1C}">
                <a14:useLocalDpi xmlns:a14="http://schemas.microsoft.com/office/drawing/2010/main"/>
              </a:ext>
            </a:extLst>
          </a:blip>
          <a:srcRect l="-1" t="12112" r="10061" b="11387"/>
          <a:stretch/>
        </p:blipFill>
        <p:spPr>
          <a:xfrm>
            <a:off x="4130146" y="-1"/>
            <a:ext cx="8061854" cy="6858001"/>
          </a:xfrm>
          <a:prstGeom prst="rect">
            <a:avLst/>
          </a:prstGeom>
          <a:noFill/>
          <a:ln>
            <a:noFill/>
          </a:ln>
        </p:spPr>
      </p:pic>
      <p:sp>
        <p:nvSpPr>
          <p:cNvPr id="2" name="Title 1"/>
          <p:cNvSpPr>
            <a:spLocks noGrp="1"/>
          </p:cNvSpPr>
          <p:nvPr>
            <p:ph type="title"/>
          </p:nvPr>
        </p:nvSpPr>
        <p:spPr>
          <a:xfrm>
            <a:off x="369983" y="987425"/>
            <a:ext cx="4506817" cy="2436812"/>
          </a:xfrm>
        </p:spPr>
        <p:txBody>
          <a:bodyPr anchor="b">
            <a:normAutofit/>
          </a:bodyPr>
          <a:lstStyle>
            <a:lvl1pPr>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5183187" y="987425"/>
            <a:ext cx="6559633" cy="4873625"/>
          </a:xfrm>
        </p:spPr>
        <p:txBody>
          <a:bodyPr anchor="ctr">
            <a:normAutofit/>
          </a:bodyPr>
          <a:lstStyle>
            <a:lvl1pPr marL="342900" indent="-342900">
              <a:buClr>
                <a:schemeClr val="tx2"/>
              </a:buClr>
              <a:buFont typeface="Arial" panose="020B0604020202020204" pitchFamily="34" charset="0"/>
              <a:buChar char="•"/>
              <a:defRPr sz="2000">
                <a:solidFill>
                  <a:schemeClr val="tx1"/>
                </a:solidFill>
              </a:defRPr>
            </a:lvl1pPr>
            <a:lvl2pPr marL="800100" indent="-342900">
              <a:buClr>
                <a:schemeClr val="tx2"/>
              </a:buClr>
              <a:buFont typeface="Arial" panose="020B0604020202020204" pitchFamily="34" charset="0"/>
              <a:buChar char="•"/>
              <a:defRPr sz="2000">
                <a:solidFill>
                  <a:schemeClr val="tx1"/>
                </a:solidFill>
              </a:defRPr>
            </a:lvl2pPr>
            <a:lvl3pPr marL="1257300" indent="-342900">
              <a:buClr>
                <a:schemeClr val="tx2"/>
              </a:buClr>
              <a:buFont typeface="Arial" panose="020B0604020202020204" pitchFamily="34" charset="0"/>
              <a:buChar char="•"/>
              <a:defRPr sz="2000">
                <a:solidFill>
                  <a:schemeClr val="tx1"/>
                </a:solidFill>
              </a:defRPr>
            </a:lvl3pPr>
            <a:lvl4pPr marL="1714500" indent="-342900">
              <a:buClr>
                <a:schemeClr val="tx2"/>
              </a:buClr>
              <a:buFont typeface="Arial" panose="020B0604020202020204" pitchFamily="34" charset="0"/>
              <a:buChar char="•"/>
              <a:defRPr sz="2000">
                <a:solidFill>
                  <a:schemeClr val="tx1"/>
                </a:solidFill>
              </a:defRPr>
            </a:lvl4pPr>
            <a:lvl5pPr marL="2171700" indent="-342900">
              <a:buClr>
                <a:schemeClr val="tx2"/>
              </a:buClr>
              <a:buFont typeface="Arial" panose="020B0604020202020204" pitchFamily="34" charset="0"/>
              <a:buChar cha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369983" y="3424236"/>
            <a:ext cx="4506817" cy="1698749"/>
          </a:xfrm>
        </p:spPr>
        <p:txBody>
          <a:bodyPr>
            <a:normAutofit/>
          </a:bodyPr>
          <a:lstStyle>
            <a:lvl1pPr marL="0" indent="0">
              <a:buNone/>
              <a:defRPr sz="1800" b="1">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Footer Placeholder 4">
            <a:extLst>
              <a:ext uri="{FF2B5EF4-FFF2-40B4-BE49-F238E27FC236}">
                <a16:creationId xmlns:a16="http://schemas.microsoft.com/office/drawing/2014/main" id="{6ED92336-4097-E248-B46D-24B2170B5BB4}"/>
              </a:ext>
            </a:extLst>
          </p:cNvPr>
          <p:cNvSpPr>
            <a:spLocks noGrp="1"/>
          </p:cNvSpPr>
          <p:nvPr>
            <p:ph type="ftr" sz="quarter" idx="3"/>
          </p:nvPr>
        </p:nvSpPr>
        <p:spPr>
          <a:xfrm>
            <a:off x="632013" y="6176963"/>
            <a:ext cx="3852770" cy="365125"/>
          </a:xfrm>
          <a:prstGeom prst="rect">
            <a:avLst/>
          </a:prstGeom>
        </p:spPr>
        <p:txBody>
          <a:bodyPr vert="horz" lIns="91440" tIns="45720" rIns="91440" bIns="45720" rtlCol="0" anchor="ctr"/>
          <a:lstStyle>
            <a:lvl1pPr algn="l">
              <a:defRPr sz="900">
                <a:solidFill>
                  <a:schemeClr val="accent3"/>
                </a:solidFill>
                <a:latin typeface="Arial" charset="0"/>
                <a:ea typeface="Arial" charset="0"/>
                <a:cs typeface="Arial" charset="0"/>
              </a:defRPr>
            </a:lvl1pPr>
          </a:lstStyle>
          <a:p>
            <a:r>
              <a:rPr lang="en-PH" dirty="0"/>
              <a:t>// © 2020 Sutherland Global Services, Inc. All Rights Reserved.	</a:t>
            </a:r>
          </a:p>
        </p:txBody>
      </p:sp>
      <p:sp>
        <p:nvSpPr>
          <p:cNvPr id="11" name="Slide Number Placeholder 5">
            <a:extLst>
              <a:ext uri="{FF2B5EF4-FFF2-40B4-BE49-F238E27FC236}">
                <a16:creationId xmlns:a16="http://schemas.microsoft.com/office/drawing/2014/main" id="{06A9B83F-DCEA-7649-8E05-2DC3C30C668A}"/>
              </a:ext>
            </a:extLst>
          </p:cNvPr>
          <p:cNvSpPr>
            <a:spLocks noGrp="1"/>
          </p:cNvSpPr>
          <p:nvPr>
            <p:ph type="sldNum" sz="quarter" idx="4"/>
          </p:nvPr>
        </p:nvSpPr>
        <p:spPr>
          <a:xfrm>
            <a:off x="369983" y="6176963"/>
            <a:ext cx="365123" cy="371287"/>
          </a:xfrm>
          <a:prstGeom prst="rect">
            <a:avLst/>
          </a:prstGeom>
        </p:spPr>
        <p:txBody>
          <a:bodyPr vert="horz" lIns="91440" tIns="45720" rIns="91440" bIns="45720" rtlCol="0" anchor="ctr"/>
          <a:lstStyle>
            <a:lvl1pPr algn="l">
              <a:defRPr sz="900">
                <a:solidFill>
                  <a:schemeClr val="accent3"/>
                </a:solidFill>
                <a:latin typeface="Arial" charset="0"/>
                <a:ea typeface="Arial" charset="0"/>
                <a:cs typeface="Arial" charset="0"/>
              </a:defRPr>
            </a:lvl1pPr>
          </a:lstStyle>
          <a:p>
            <a:fld id="{C6CDCA4D-B942-BC47-92B6-393DE0C99508}" type="slidenum">
              <a:rPr lang="en-US" smtClean="0"/>
              <a:pPr/>
              <a:t>‹#›</a:t>
            </a:fld>
            <a:endParaRPr lang="en-US" dirty="0"/>
          </a:p>
        </p:txBody>
      </p:sp>
    </p:spTree>
    <p:extLst>
      <p:ext uri="{BB962C8B-B14F-4D97-AF65-F5344CB8AC3E}">
        <p14:creationId xmlns:p14="http://schemas.microsoft.com/office/powerpoint/2010/main" val="3790220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32013" y="6176963"/>
            <a:ext cx="3852770" cy="365125"/>
          </a:xfrm>
          <a:prstGeom prst="rect">
            <a:avLst/>
          </a:prstGeom>
        </p:spPr>
        <p:txBody>
          <a:bodyPr vert="horz" lIns="91440" tIns="45720" rIns="91440" bIns="45720" rtlCol="0" anchor="ctr"/>
          <a:lstStyle>
            <a:lvl1pPr algn="l">
              <a:defRPr lang="en-US" sz="900" b="0" i="0" smtClean="0">
                <a:solidFill>
                  <a:schemeClr val="accent3"/>
                </a:solidFill>
                <a:effectLst/>
              </a:defRPr>
            </a:lvl1pPr>
          </a:lstStyle>
          <a:p>
            <a:r>
              <a:rPr lang="en-PH" dirty="0"/>
              <a:t>// © 2020 Sutherland Global Services, Inc. All Rights Reserved.	</a:t>
            </a:r>
          </a:p>
        </p:txBody>
      </p:sp>
      <p:sp>
        <p:nvSpPr>
          <p:cNvPr id="8" name="Slide Number Placeholder 5"/>
          <p:cNvSpPr>
            <a:spLocks noGrp="1"/>
          </p:cNvSpPr>
          <p:nvPr>
            <p:ph type="sldNum" sz="quarter" idx="4"/>
          </p:nvPr>
        </p:nvSpPr>
        <p:spPr>
          <a:xfrm>
            <a:off x="369983" y="6176963"/>
            <a:ext cx="365123" cy="371287"/>
          </a:xfrm>
          <a:prstGeom prst="rect">
            <a:avLst/>
          </a:prstGeom>
        </p:spPr>
        <p:txBody>
          <a:bodyPr vert="horz" lIns="91440" tIns="45720" rIns="91440" bIns="45720" rtlCol="0" anchor="ctr"/>
          <a:lstStyle>
            <a:lvl1pPr algn="l">
              <a:defRPr sz="900">
                <a:solidFill>
                  <a:schemeClr val="accent3"/>
                </a:solidFill>
                <a:latin typeface="Arial" charset="0"/>
                <a:ea typeface="Arial" charset="0"/>
                <a:cs typeface="Arial" charset="0"/>
              </a:defRPr>
            </a:lvl1pPr>
          </a:lstStyle>
          <a:p>
            <a:fld id="{C6CDCA4D-B942-BC47-92B6-393DE0C99508}" type="slidenum">
              <a:rPr lang="en-US" smtClean="0"/>
              <a:pPr/>
              <a:t>‹#›</a:t>
            </a:fld>
            <a:endParaRPr lang="en-US" dirty="0"/>
          </a:p>
        </p:txBody>
      </p:sp>
    </p:spTree>
    <p:extLst>
      <p:ext uri="{BB962C8B-B14F-4D97-AF65-F5344CB8AC3E}">
        <p14:creationId xmlns:p14="http://schemas.microsoft.com/office/powerpoint/2010/main" val="403215542"/>
      </p:ext>
    </p:extLst>
  </p:cSld>
  <p:clrMap bg1="lt1" tx1="dk1" bg2="lt2" tx2="dk2" accent1="accent1" accent2="accent2" accent3="accent3" accent4="accent4" accent5="accent5" accent6="accent6" hlink="hlink" folHlink="folHlink"/>
  <p:sldLayoutIdLst>
    <p:sldLayoutId id="2147483701" r:id="rId1"/>
    <p:sldLayoutId id="2147483684" r:id="rId2"/>
    <p:sldLayoutId id="2147483736" r:id="rId3"/>
    <p:sldLayoutId id="2147483737" r:id="rId4"/>
    <p:sldLayoutId id="2147483738" r:id="rId5"/>
  </p:sldLayoutIdLst>
  <p:hf hdr="0" dt="0"/>
  <p:txStyles>
    <p:titleStyle>
      <a:lvl1pPr algn="l" defTabSz="914400" rtl="0" eaLnBrk="1" latinLnBrk="0" hangingPunct="1">
        <a:lnSpc>
          <a:spcPct val="90000"/>
        </a:lnSpc>
        <a:spcBef>
          <a:spcPct val="0"/>
        </a:spcBef>
        <a:buNone/>
        <a:defRPr sz="32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rgbClr val="DE1B54"/>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rgbClr val="DE1B54"/>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7B861B-C5A0-3646-20ED-D4571E131D30}"/>
              </a:ext>
            </a:extLst>
          </p:cNvPr>
          <p:cNvPicPr>
            <a:picLocks noChangeAspect="1"/>
          </p:cNvPicPr>
          <p:nvPr/>
        </p:nvPicPr>
        <p:blipFill>
          <a:blip r:embed="rId3"/>
          <a:stretch>
            <a:fillRect/>
          </a:stretch>
        </p:blipFill>
        <p:spPr>
          <a:xfrm>
            <a:off x="6067755" y="75060"/>
            <a:ext cx="6124245" cy="5917100"/>
          </a:xfrm>
          <a:prstGeom prst="rect">
            <a:avLst/>
          </a:prstGeom>
        </p:spPr>
      </p:pic>
      <p:sp>
        <p:nvSpPr>
          <p:cNvPr id="2" name="Title 1">
            <a:extLst>
              <a:ext uri="{FF2B5EF4-FFF2-40B4-BE49-F238E27FC236}">
                <a16:creationId xmlns:a16="http://schemas.microsoft.com/office/drawing/2014/main" id="{942B4EAF-7387-40B2-A49F-4ECE7C052ABB}"/>
              </a:ext>
            </a:extLst>
          </p:cNvPr>
          <p:cNvSpPr>
            <a:spLocks noGrp="1"/>
          </p:cNvSpPr>
          <p:nvPr>
            <p:ph type="ctrTitle"/>
          </p:nvPr>
        </p:nvSpPr>
        <p:spPr>
          <a:xfrm>
            <a:off x="220717" y="2825474"/>
            <a:ext cx="8071945" cy="1180451"/>
          </a:xfrm>
        </p:spPr>
        <p:txBody>
          <a:bodyPr>
            <a:normAutofit/>
          </a:bodyPr>
          <a:lstStyle/>
          <a:p>
            <a:r>
              <a:rPr lang="en-US" sz="3600" dirty="0"/>
              <a:t>Employee Connect Forum</a:t>
            </a:r>
          </a:p>
        </p:txBody>
      </p:sp>
      <p:sp>
        <p:nvSpPr>
          <p:cNvPr id="3" name="Subtitle 2">
            <a:extLst>
              <a:ext uri="{FF2B5EF4-FFF2-40B4-BE49-F238E27FC236}">
                <a16:creationId xmlns:a16="http://schemas.microsoft.com/office/drawing/2014/main" id="{759866F6-6A1C-4F03-A068-C803B0B6D83A}"/>
              </a:ext>
            </a:extLst>
          </p:cNvPr>
          <p:cNvSpPr>
            <a:spLocks noGrp="1"/>
          </p:cNvSpPr>
          <p:nvPr>
            <p:ph type="subTitle" idx="1"/>
          </p:nvPr>
        </p:nvSpPr>
        <p:spPr>
          <a:xfrm>
            <a:off x="1672132" y="3463520"/>
            <a:ext cx="2944209" cy="554351"/>
          </a:xfrm>
        </p:spPr>
        <p:txBody>
          <a:bodyPr>
            <a:normAutofit/>
          </a:bodyPr>
          <a:lstStyle/>
          <a:p>
            <a:r>
              <a:rPr lang="en-PH" dirty="0"/>
              <a:t>May 2024</a:t>
            </a:r>
            <a:endParaRPr lang="en-US" dirty="0"/>
          </a:p>
        </p:txBody>
      </p:sp>
      <p:sp>
        <p:nvSpPr>
          <p:cNvPr id="9" name="TextBox 8">
            <a:extLst>
              <a:ext uri="{FF2B5EF4-FFF2-40B4-BE49-F238E27FC236}">
                <a16:creationId xmlns:a16="http://schemas.microsoft.com/office/drawing/2014/main" id="{251A87E8-93DE-83B8-5466-82E16EAF537C}"/>
              </a:ext>
            </a:extLst>
          </p:cNvPr>
          <p:cNvSpPr txBox="1"/>
          <p:nvPr/>
        </p:nvSpPr>
        <p:spPr>
          <a:xfrm>
            <a:off x="382314" y="6488668"/>
            <a:ext cx="6932886" cy="215444"/>
          </a:xfrm>
          <a:prstGeom prst="rect">
            <a:avLst/>
          </a:prstGeom>
          <a:noFill/>
        </p:spPr>
        <p:txBody>
          <a:bodyPr wrap="square">
            <a:spAutoFit/>
          </a:bodyPr>
          <a:lstStyle/>
          <a:p>
            <a:r>
              <a:rPr lang="en-PH" sz="800" dirty="0"/>
              <a:t>// © 2024 Sutherland Global Services, Inc. All Rights Reserved.</a:t>
            </a:r>
            <a:endParaRPr lang="en-US" sz="800" dirty="0"/>
          </a:p>
        </p:txBody>
      </p:sp>
      <p:pic>
        <p:nvPicPr>
          <p:cNvPr id="10" name="Picture 9" descr="A close-up of a logo&#10;&#10;Description automatically generated">
            <a:extLst>
              <a:ext uri="{FF2B5EF4-FFF2-40B4-BE49-F238E27FC236}">
                <a16:creationId xmlns:a16="http://schemas.microsoft.com/office/drawing/2014/main" id="{0A0F8E38-3422-30D1-0228-A27591419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82314" y="4870581"/>
            <a:ext cx="3429220" cy="1039843"/>
          </a:xfrm>
          <a:prstGeom prst="rect">
            <a:avLst/>
          </a:prstGeom>
          <a:noFill/>
        </p:spPr>
      </p:pic>
      <p:sp>
        <p:nvSpPr>
          <p:cNvPr id="4" name="TextBox 3">
            <a:extLst>
              <a:ext uri="{FF2B5EF4-FFF2-40B4-BE49-F238E27FC236}">
                <a16:creationId xmlns:a16="http://schemas.microsoft.com/office/drawing/2014/main" id="{7251892B-5CE8-865E-08DC-2D76CE06124A}"/>
              </a:ext>
            </a:extLst>
          </p:cNvPr>
          <p:cNvSpPr txBox="1"/>
          <p:nvPr/>
        </p:nvSpPr>
        <p:spPr>
          <a:xfrm>
            <a:off x="1213946" y="4207453"/>
            <a:ext cx="3042743" cy="338554"/>
          </a:xfrm>
          <a:prstGeom prst="rect">
            <a:avLst/>
          </a:prstGeom>
          <a:noFill/>
        </p:spPr>
        <p:txBody>
          <a:bodyPr wrap="square" rtlCol="0">
            <a:spAutoFit/>
          </a:bodyPr>
          <a:lstStyle/>
          <a:p>
            <a:r>
              <a:rPr lang="en-US" sz="1600" dirty="0">
                <a:solidFill>
                  <a:schemeClr val="bg2">
                    <a:lumMod val="50000"/>
                  </a:schemeClr>
                </a:solidFill>
              </a:rPr>
              <a:t>Call date – 15</a:t>
            </a:r>
            <a:r>
              <a:rPr lang="en-US" sz="1600" baseline="30000" dirty="0">
                <a:solidFill>
                  <a:schemeClr val="bg2">
                    <a:lumMod val="50000"/>
                  </a:schemeClr>
                </a:solidFill>
              </a:rPr>
              <a:t>th</a:t>
            </a:r>
            <a:r>
              <a:rPr lang="en-US" sz="1600" dirty="0">
                <a:solidFill>
                  <a:schemeClr val="bg2">
                    <a:lumMod val="50000"/>
                  </a:schemeClr>
                </a:solidFill>
              </a:rPr>
              <a:t> June 2024</a:t>
            </a:r>
          </a:p>
        </p:txBody>
      </p:sp>
    </p:spTree>
    <p:extLst>
      <p:ext uri="{BB962C8B-B14F-4D97-AF65-F5344CB8AC3E}">
        <p14:creationId xmlns:p14="http://schemas.microsoft.com/office/powerpoint/2010/main" val="218105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1337" y="165429"/>
            <a:ext cx="10124659" cy="365760"/>
          </a:xfrm>
        </p:spPr>
        <p:txBody>
          <a:bodyPr/>
          <a:lstStyle/>
          <a:p>
            <a:pPr>
              <a:lnSpc>
                <a:spcPct val="70000"/>
              </a:lnSpc>
            </a:pPr>
            <a:r>
              <a:rPr lang="en-US" sz="2400" dirty="0">
                <a:latin typeface="Century Gothic" panose="020B0502020202020204" pitchFamily="34" charset="0"/>
              </a:rPr>
              <a:t>GL Recon Update: May 2024</a:t>
            </a:r>
          </a:p>
        </p:txBody>
      </p:sp>
      <p:sp>
        <p:nvSpPr>
          <p:cNvPr id="8" name="Footer Placeholder 1">
            <a:extLst>
              <a:ext uri="{FF2B5EF4-FFF2-40B4-BE49-F238E27FC236}">
                <a16:creationId xmlns:a16="http://schemas.microsoft.com/office/drawing/2014/main" id="{CA58CD2B-0411-413E-98FB-7FF764ECA765}"/>
              </a:ext>
            </a:extLst>
          </p:cNvPr>
          <p:cNvSpPr txBox="1">
            <a:spLocks/>
          </p:cNvSpPr>
          <p:nvPr/>
        </p:nvSpPr>
        <p:spPr>
          <a:xfrm>
            <a:off x="649357" y="6630806"/>
            <a:ext cx="3852770" cy="246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1000" dirty="0">
                <a:solidFill>
                  <a:srgbClr val="ADAEB1"/>
                </a:solidFill>
              </a:rPr>
              <a:t>© 2024 Sutherland Global Services, Inc. All Rights Reserved.	</a:t>
            </a:r>
          </a:p>
        </p:txBody>
      </p:sp>
      <p:sp>
        <p:nvSpPr>
          <p:cNvPr id="9" name="Slide Number Placeholder 2">
            <a:extLst>
              <a:ext uri="{FF2B5EF4-FFF2-40B4-BE49-F238E27FC236}">
                <a16:creationId xmlns:a16="http://schemas.microsoft.com/office/drawing/2014/main" id="{5680C975-7B8B-47F3-B3A3-5E1F582D99C6}"/>
              </a:ext>
            </a:extLst>
          </p:cNvPr>
          <p:cNvSpPr txBox="1">
            <a:spLocks/>
          </p:cNvSpPr>
          <p:nvPr/>
        </p:nvSpPr>
        <p:spPr>
          <a:xfrm>
            <a:off x="5734610" y="6412097"/>
            <a:ext cx="238717" cy="3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ADAEB1"/>
              </a:solidFill>
            </a:endParaRPr>
          </a:p>
        </p:txBody>
      </p:sp>
      <p:pic>
        <p:nvPicPr>
          <p:cNvPr id="3" name="Picture 2" descr="A close-up of a logo&#10;&#10;Description automatically generated">
            <a:extLst>
              <a:ext uri="{FF2B5EF4-FFF2-40B4-BE49-F238E27FC236}">
                <a16:creationId xmlns:a16="http://schemas.microsoft.com/office/drawing/2014/main" id="{51FEA115-8BB9-235D-B07D-782D96098B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2347" y="6334859"/>
            <a:ext cx="2463346" cy="380389"/>
          </a:xfrm>
          <a:prstGeom prst="rect">
            <a:avLst/>
          </a:prstGeom>
          <a:noFill/>
          <a:ln>
            <a:noFill/>
          </a:ln>
        </p:spPr>
      </p:pic>
      <p:sp>
        <p:nvSpPr>
          <p:cNvPr id="11" name="TextBox 10">
            <a:extLst>
              <a:ext uri="{FF2B5EF4-FFF2-40B4-BE49-F238E27FC236}">
                <a16:creationId xmlns:a16="http://schemas.microsoft.com/office/drawing/2014/main" id="{CBF1EEBE-15F4-78BD-1C80-56CE61C91682}"/>
              </a:ext>
            </a:extLst>
          </p:cNvPr>
          <p:cNvSpPr txBox="1"/>
          <p:nvPr/>
        </p:nvSpPr>
        <p:spPr>
          <a:xfrm>
            <a:off x="851339" y="2443902"/>
            <a:ext cx="10124658" cy="646331"/>
          </a:xfrm>
          <a:prstGeom prst="rect">
            <a:avLst/>
          </a:prstGeom>
          <a:noFill/>
        </p:spPr>
        <p:txBody>
          <a:bodyPr wrap="square">
            <a:spAutoFit/>
          </a:bodyPr>
          <a:lstStyle/>
          <a:p>
            <a:pPr marL="285750" indent="-285750">
              <a:buFont typeface="Arial" panose="020B0604020202020204" pitchFamily="34" charset="0"/>
              <a:buChar char="•"/>
            </a:pPr>
            <a:r>
              <a:rPr lang="en-PH" sz="1800" dirty="0">
                <a:latin typeface="+mj-lt"/>
              </a:rPr>
              <a:t>225 recons are completed on time.</a:t>
            </a:r>
          </a:p>
          <a:p>
            <a:pPr marL="285750" indent="-285750">
              <a:buFont typeface="Arial" panose="020B0604020202020204" pitchFamily="34" charset="0"/>
              <a:buChar char="•"/>
            </a:pPr>
            <a:r>
              <a:rPr lang="en-PH" sz="1800" dirty="0">
                <a:latin typeface="+mj-lt"/>
              </a:rPr>
              <a:t>Asset addition work is being performed by GL team now.</a:t>
            </a:r>
          </a:p>
        </p:txBody>
      </p:sp>
      <p:pic>
        <p:nvPicPr>
          <p:cNvPr id="2" name="Picture 1">
            <a:extLst>
              <a:ext uri="{FF2B5EF4-FFF2-40B4-BE49-F238E27FC236}">
                <a16:creationId xmlns:a16="http://schemas.microsoft.com/office/drawing/2014/main" id="{193A3154-1CC4-49B9-911C-54771A535BD6}"/>
              </a:ext>
            </a:extLst>
          </p:cNvPr>
          <p:cNvPicPr>
            <a:picLocks noChangeAspect="1"/>
          </p:cNvPicPr>
          <p:nvPr/>
        </p:nvPicPr>
        <p:blipFill>
          <a:blip r:embed="rId3"/>
          <a:stretch>
            <a:fillRect/>
          </a:stretch>
        </p:blipFill>
        <p:spPr>
          <a:xfrm>
            <a:off x="970671" y="523141"/>
            <a:ext cx="10005326" cy="1722094"/>
          </a:xfrm>
          <a:prstGeom prst="rect">
            <a:avLst/>
          </a:prstGeom>
        </p:spPr>
      </p:pic>
      <p:graphicFrame>
        <p:nvGraphicFramePr>
          <p:cNvPr id="4" name="Chart 3">
            <a:extLst>
              <a:ext uri="{FF2B5EF4-FFF2-40B4-BE49-F238E27FC236}">
                <a16:creationId xmlns:a16="http://schemas.microsoft.com/office/drawing/2014/main" id="{63879DAE-408A-3E74-648F-1D69B060B202}"/>
              </a:ext>
            </a:extLst>
          </p:cNvPr>
          <p:cNvGraphicFramePr>
            <a:graphicFrameLocks/>
          </p:cNvGraphicFramePr>
          <p:nvPr/>
        </p:nvGraphicFramePr>
        <p:xfrm>
          <a:off x="970670" y="3090233"/>
          <a:ext cx="10005326" cy="2695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46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7AC6D4BD-EE36-4E23-B891-56564EB3DBFC}"/>
              </a:ext>
            </a:extLst>
          </p:cNvPr>
          <p:cNvSpPr txBox="1">
            <a:spLocks/>
          </p:cNvSpPr>
          <p:nvPr/>
        </p:nvSpPr>
        <p:spPr>
          <a:xfrm>
            <a:off x="374990" y="260025"/>
            <a:ext cx="10622837" cy="3657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1E60"/>
                </a:solidFill>
                <a:latin typeface="Arial" charset="0"/>
                <a:ea typeface="Arial" charset="0"/>
                <a:cs typeface="Arial" charset="0"/>
              </a:defRPr>
            </a:lvl1pPr>
          </a:lstStyle>
          <a:p>
            <a:r>
              <a:rPr lang="en-US" sz="2500" dirty="0">
                <a:latin typeface="Century Gothic" panose="020B0502020202020204" pitchFamily="34" charset="0"/>
              </a:rPr>
              <a:t>Aetna Insurance – Attendance May 2024</a:t>
            </a:r>
          </a:p>
          <a:p>
            <a:endParaRPr lang="en-US" sz="2500"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29A074BB-1D15-491F-8F5B-77C0538BF467}"/>
              </a:ext>
            </a:extLst>
          </p:cNvPr>
          <p:cNvSpPr txBox="1">
            <a:spLocks/>
          </p:cNvSpPr>
          <p:nvPr/>
        </p:nvSpPr>
        <p:spPr>
          <a:xfrm>
            <a:off x="4369623" y="6492875"/>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4" name="Slide Number Placeholder 3">
            <a:extLst>
              <a:ext uri="{FF2B5EF4-FFF2-40B4-BE49-F238E27FC236}">
                <a16:creationId xmlns:a16="http://schemas.microsoft.com/office/drawing/2014/main" id="{5BBC39E0-CB15-4E20-98E2-FAF83A4F32CB}"/>
              </a:ext>
            </a:extLst>
          </p:cNvPr>
          <p:cNvSpPr txBox="1">
            <a:spLocks/>
          </p:cNvSpPr>
          <p:nvPr/>
        </p:nvSpPr>
        <p:spPr>
          <a:xfrm>
            <a:off x="4107593" y="6492875"/>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11</a:t>
            </a:fld>
            <a:endParaRPr lang="en-US" sz="900" dirty="0">
              <a:solidFill>
                <a:schemeClr val="accent3"/>
              </a:solidFill>
            </a:endParaRPr>
          </a:p>
        </p:txBody>
      </p:sp>
      <p:sp>
        <p:nvSpPr>
          <p:cNvPr id="14" name="TextBox 13">
            <a:extLst>
              <a:ext uri="{FF2B5EF4-FFF2-40B4-BE49-F238E27FC236}">
                <a16:creationId xmlns:a16="http://schemas.microsoft.com/office/drawing/2014/main" id="{D64A9DC2-DCA3-493E-BBA2-441DB5704025}"/>
              </a:ext>
            </a:extLst>
          </p:cNvPr>
          <p:cNvSpPr txBox="1"/>
          <p:nvPr/>
        </p:nvSpPr>
        <p:spPr>
          <a:xfrm>
            <a:off x="6560115" y="954784"/>
            <a:ext cx="5431007" cy="1292662"/>
          </a:xfrm>
          <a:prstGeom prst="rect">
            <a:avLst/>
          </a:prstGeom>
          <a:noFill/>
        </p:spPr>
        <p:txBody>
          <a:bodyPr wrap="square" rtlCol="0">
            <a:spAutoFit/>
          </a:bodyPr>
          <a:lstStyle/>
          <a:p>
            <a:r>
              <a:rPr lang="en-US" sz="1200" b="1" dirty="0"/>
              <a:t>Notes:</a:t>
            </a:r>
          </a:p>
          <a:p>
            <a:endParaRPr lang="en-US" sz="600" b="1" dirty="0"/>
          </a:p>
          <a:p>
            <a:pPr marL="171450" indent="-171450">
              <a:buFont typeface="Arial" panose="020B0604020202020204" pitchFamily="34" charset="0"/>
              <a:buChar char="•"/>
            </a:pPr>
            <a:r>
              <a:rPr lang="en-US" sz="1200" dirty="0"/>
              <a:t>Team Shrinkage is </a:t>
            </a:r>
            <a:r>
              <a:rPr lang="en-US" sz="1200" b="1" dirty="0"/>
              <a:t>6.02%</a:t>
            </a:r>
            <a:r>
              <a:rPr lang="en-US" sz="1200" b="1" dirty="0">
                <a:solidFill>
                  <a:schemeClr val="accent2">
                    <a:lumMod val="75000"/>
                  </a:schemeClr>
                </a:solidFill>
              </a:rPr>
              <a:t> </a:t>
            </a:r>
            <a:r>
              <a:rPr lang="en-US" sz="1200" dirty="0"/>
              <a:t>for period May 2024.</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Keerthana, Ram, Balaji, Lavanya and Swathy S had availed1 SL and 1 PL each.</a:t>
            </a:r>
          </a:p>
          <a:p>
            <a:pPr marL="171450" indent="-171450">
              <a:buFont typeface="Arial" panose="020B0604020202020204" pitchFamily="34" charset="0"/>
              <a:buChar char="•"/>
            </a:pPr>
            <a:r>
              <a:rPr lang="en-US" sz="1200" dirty="0"/>
              <a:t>Debasish has taken 4 days PL. </a:t>
            </a:r>
          </a:p>
          <a:p>
            <a:pPr marL="171450" indent="-171450">
              <a:buFont typeface="Arial" panose="020B0604020202020204" pitchFamily="34" charset="0"/>
              <a:buChar char="•"/>
            </a:pPr>
            <a:endParaRPr lang="en-US" sz="1200" dirty="0"/>
          </a:p>
        </p:txBody>
      </p:sp>
      <p:pic>
        <p:nvPicPr>
          <p:cNvPr id="10" name="Picture Placeholder 9" descr="A close-up of a logo&#10;&#10;Description automatically generated">
            <a:extLst>
              <a:ext uri="{FF2B5EF4-FFF2-40B4-BE49-F238E27FC236}">
                <a16:creationId xmlns:a16="http://schemas.microsoft.com/office/drawing/2014/main" id="{B3B05328-9666-3E75-29FB-3130D95770C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571" b="12571"/>
          <a:stretch>
            <a:fillRect/>
          </a:stretch>
        </p:blipFill>
        <p:spPr bwMode="auto">
          <a:xfrm>
            <a:off x="86360" y="6187440"/>
            <a:ext cx="2147888" cy="576263"/>
          </a:xfrm>
          <a:prstGeom prst="rect">
            <a:avLst/>
          </a:prstGeom>
          <a:noFill/>
          <a:ln>
            <a:noFill/>
          </a:ln>
        </p:spPr>
      </p:pic>
      <p:pic>
        <p:nvPicPr>
          <p:cNvPr id="2" name="Picture 1">
            <a:extLst>
              <a:ext uri="{FF2B5EF4-FFF2-40B4-BE49-F238E27FC236}">
                <a16:creationId xmlns:a16="http://schemas.microsoft.com/office/drawing/2014/main" id="{67B2827C-A5D2-D8D0-2BFD-0C68C255E016}"/>
              </a:ext>
            </a:extLst>
          </p:cNvPr>
          <p:cNvPicPr>
            <a:picLocks noChangeAspect="1"/>
          </p:cNvPicPr>
          <p:nvPr/>
        </p:nvPicPr>
        <p:blipFill>
          <a:blip r:embed="rId4"/>
          <a:stretch>
            <a:fillRect/>
          </a:stretch>
        </p:blipFill>
        <p:spPr>
          <a:xfrm>
            <a:off x="435540" y="773722"/>
            <a:ext cx="6124575" cy="4909625"/>
          </a:xfrm>
          <a:prstGeom prst="rect">
            <a:avLst/>
          </a:prstGeom>
        </p:spPr>
      </p:pic>
      <p:pic>
        <p:nvPicPr>
          <p:cNvPr id="5" name="Picture 4">
            <a:extLst>
              <a:ext uri="{FF2B5EF4-FFF2-40B4-BE49-F238E27FC236}">
                <a16:creationId xmlns:a16="http://schemas.microsoft.com/office/drawing/2014/main" id="{3C35FD5D-414D-75F5-6C3E-B041F96A3100}"/>
              </a:ext>
            </a:extLst>
          </p:cNvPr>
          <p:cNvPicPr>
            <a:picLocks noChangeAspect="1"/>
          </p:cNvPicPr>
          <p:nvPr/>
        </p:nvPicPr>
        <p:blipFill>
          <a:blip r:embed="rId5"/>
          <a:stretch>
            <a:fillRect/>
          </a:stretch>
        </p:blipFill>
        <p:spPr>
          <a:xfrm>
            <a:off x="6907942" y="3467238"/>
            <a:ext cx="4247737" cy="753069"/>
          </a:xfrm>
          <a:prstGeom prst="rect">
            <a:avLst/>
          </a:prstGeom>
        </p:spPr>
      </p:pic>
    </p:spTree>
    <p:extLst>
      <p:ext uri="{BB962C8B-B14F-4D97-AF65-F5344CB8AC3E}">
        <p14:creationId xmlns:p14="http://schemas.microsoft.com/office/powerpoint/2010/main" val="397880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7AC6D4BD-EE36-4E23-B891-56564EB3DBFC}"/>
              </a:ext>
            </a:extLst>
          </p:cNvPr>
          <p:cNvSpPr txBox="1">
            <a:spLocks/>
          </p:cNvSpPr>
          <p:nvPr/>
        </p:nvSpPr>
        <p:spPr>
          <a:xfrm>
            <a:off x="479493" y="117198"/>
            <a:ext cx="10622837" cy="3657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1E60"/>
                </a:solidFill>
                <a:latin typeface="Arial" charset="0"/>
                <a:ea typeface="Arial" charset="0"/>
                <a:cs typeface="Arial" charset="0"/>
              </a:defRPr>
            </a:lvl1pPr>
          </a:lstStyle>
          <a:p>
            <a:r>
              <a:rPr lang="en-US" sz="2500" dirty="0">
                <a:latin typeface="Century Gothic" panose="020B0502020202020204" pitchFamily="34" charset="0"/>
              </a:rPr>
              <a:t>Aetna Prohance SADH – Update: May 2024</a:t>
            </a:r>
          </a:p>
        </p:txBody>
      </p:sp>
      <p:sp>
        <p:nvSpPr>
          <p:cNvPr id="3" name="Footer Placeholder 2">
            <a:extLst>
              <a:ext uri="{FF2B5EF4-FFF2-40B4-BE49-F238E27FC236}">
                <a16:creationId xmlns:a16="http://schemas.microsoft.com/office/drawing/2014/main" id="{29A074BB-1D15-491F-8F5B-77C0538BF467}"/>
              </a:ext>
            </a:extLst>
          </p:cNvPr>
          <p:cNvSpPr txBox="1">
            <a:spLocks/>
          </p:cNvSpPr>
          <p:nvPr/>
        </p:nvSpPr>
        <p:spPr>
          <a:xfrm>
            <a:off x="4369623" y="6492875"/>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4" name="Slide Number Placeholder 3">
            <a:extLst>
              <a:ext uri="{FF2B5EF4-FFF2-40B4-BE49-F238E27FC236}">
                <a16:creationId xmlns:a16="http://schemas.microsoft.com/office/drawing/2014/main" id="{5BBC39E0-CB15-4E20-98E2-FAF83A4F32CB}"/>
              </a:ext>
            </a:extLst>
          </p:cNvPr>
          <p:cNvSpPr txBox="1">
            <a:spLocks/>
          </p:cNvSpPr>
          <p:nvPr/>
        </p:nvSpPr>
        <p:spPr>
          <a:xfrm>
            <a:off x="4107593" y="6492875"/>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12</a:t>
            </a:fld>
            <a:endParaRPr lang="en-US" sz="900" dirty="0">
              <a:solidFill>
                <a:schemeClr val="accent3"/>
              </a:solidFill>
            </a:endParaRPr>
          </a:p>
        </p:txBody>
      </p:sp>
      <p:sp>
        <p:nvSpPr>
          <p:cNvPr id="10" name="TextBox 9">
            <a:extLst>
              <a:ext uri="{FF2B5EF4-FFF2-40B4-BE49-F238E27FC236}">
                <a16:creationId xmlns:a16="http://schemas.microsoft.com/office/drawing/2014/main" id="{264ED294-B60B-EBAB-D139-91262C4DE030}"/>
              </a:ext>
            </a:extLst>
          </p:cNvPr>
          <p:cNvSpPr txBox="1"/>
          <p:nvPr/>
        </p:nvSpPr>
        <p:spPr>
          <a:xfrm>
            <a:off x="264523" y="5197678"/>
            <a:ext cx="11527529" cy="553998"/>
          </a:xfrm>
          <a:prstGeom prst="rect">
            <a:avLst/>
          </a:prstGeom>
          <a:noFill/>
        </p:spPr>
        <p:txBody>
          <a:bodyPr wrap="square" rtlCol="0">
            <a:spAutoFit/>
          </a:bodyPr>
          <a:lstStyle/>
          <a:p>
            <a:r>
              <a:rPr lang="en-US" sz="1200" b="1" dirty="0"/>
              <a:t>Notes:</a:t>
            </a:r>
          </a:p>
          <a:p>
            <a:endParaRPr lang="en-US" sz="600" b="1" dirty="0"/>
          </a:p>
          <a:p>
            <a:pPr marL="171450" indent="-171450">
              <a:buFont typeface="Arial" panose="020B0604020202020204" pitchFamily="34" charset="0"/>
              <a:buChar char="•"/>
            </a:pPr>
            <a:r>
              <a:rPr lang="en-US" sz="1200" dirty="0"/>
              <a:t>Team % ---- 98.74%</a:t>
            </a:r>
          </a:p>
        </p:txBody>
      </p:sp>
      <p:pic>
        <p:nvPicPr>
          <p:cNvPr id="8" name="Picture Placeholder 7" descr="A close-up of a logo&#10;&#10;Description automatically generated">
            <a:extLst>
              <a:ext uri="{FF2B5EF4-FFF2-40B4-BE49-F238E27FC236}">
                <a16:creationId xmlns:a16="http://schemas.microsoft.com/office/drawing/2014/main" id="{058711A2-4A0C-8B78-C8DB-8F97A2A6E2B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571" b="12571"/>
          <a:stretch>
            <a:fillRect/>
          </a:stretch>
        </p:blipFill>
        <p:spPr bwMode="auto">
          <a:xfrm>
            <a:off x="116840" y="6217920"/>
            <a:ext cx="2147888" cy="576263"/>
          </a:xfrm>
          <a:prstGeom prst="rect">
            <a:avLst/>
          </a:prstGeom>
          <a:noFill/>
          <a:ln>
            <a:noFill/>
          </a:ln>
        </p:spPr>
      </p:pic>
      <p:pic>
        <p:nvPicPr>
          <p:cNvPr id="2" name="Picture 1">
            <a:extLst>
              <a:ext uri="{FF2B5EF4-FFF2-40B4-BE49-F238E27FC236}">
                <a16:creationId xmlns:a16="http://schemas.microsoft.com/office/drawing/2014/main" id="{21041F4D-7425-9459-6757-E4338A2EF208}"/>
              </a:ext>
            </a:extLst>
          </p:cNvPr>
          <p:cNvPicPr>
            <a:picLocks noChangeAspect="1"/>
          </p:cNvPicPr>
          <p:nvPr/>
        </p:nvPicPr>
        <p:blipFill>
          <a:blip r:embed="rId4"/>
          <a:stretch>
            <a:fillRect/>
          </a:stretch>
        </p:blipFill>
        <p:spPr>
          <a:xfrm>
            <a:off x="479493" y="812722"/>
            <a:ext cx="11084149" cy="4195375"/>
          </a:xfrm>
          <a:prstGeom prst="rect">
            <a:avLst/>
          </a:prstGeom>
        </p:spPr>
      </p:pic>
    </p:spTree>
    <p:extLst>
      <p:ext uri="{BB962C8B-B14F-4D97-AF65-F5344CB8AC3E}">
        <p14:creationId xmlns:p14="http://schemas.microsoft.com/office/powerpoint/2010/main" val="254350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7AC6D4BD-EE36-4E23-B891-56564EB3DBFC}"/>
              </a:ext>
            </a:extLst>
          </p:cNvPr>
          <p:cNvSpPr txBox="1">
            <a:spLocks/>
          </p:cNvSpPr>
          <p:nvPr/>
        </p:nvSpPr>
        <p:spPr>
          <a:xfrm>
            <a:off x="592037" y="131266"/>
            <a:ext cx="11248681" cy="3657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001E60"/>
                </a:solidFill>
                <a:latin typeface="Arial" charset="0"/>
                <a:ea typeface="Arial" charset="0"/>
                <a:cs typeface="Arial" charset="0"/>
              </a:defRPr>
            </a:lvl1pPr>
          </a:lstStyle>
          <a:p>
            <a:r>
              <a:rPr lang="en-US" sz="2500" dirty="0">
                <a:latin typeface="Century Gothic" panose="020B0502020202020204" pitchFamily="34" charset="0"/>
              </a:rPr>
              <a:t>Aetna AHT Utilization – Update: May(till 05/31/2024)</a:t>
            </a:r>
          </a:p>
        </p:txBody>
      </p:sp>
      <p:sp>
        <p:nvSpPr>
          <p:cNvPr id="3" name="Footer Placeholder 2">
            <a:extLst>
              <a:ext uri="{FF2B5EF4-FFF2-40B4-BE49-F238E27FC236}">
                <a16:creationId xmlns:a16="http://schemas.microsoft.com/office/drawing/2014/main" id="{29A074BB-1D15-491F-8F5B-77C0538BF467}"/>
              </a:ext>
            </a:extLst>
          </p:cNvPr>
          <p:cNvSpPr txBox="1">
            <a:spLocks/>
          </p:cNvSpPr>
          <p:nvPr/>
        </p:nvSpPr>
        <p:spPr>
          <a:xfrm>
            <a:off x="4369623" y="6492875"/>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4" name="Slide Number Placeholder 3">
            <a:extLst>
              <a:ext uri="{FF2B5EF4-FFF2-40B4-BE49-F238E27FC236}">
                <a16:creationId xmlns:a16="http://schemas.microsoft.com/office/drawing/2014/main" id="{5BBC39E0-CB15-4E20-98E2-FAF83A4F32CB}"/>
              </a:ext>
            </a:extLst>
          </p:cNvPr>
          <p:cNvSpPr txBox="1">
            <a:spLocks/>
          </p:cNvSpPr>
          <p:nvPr/>
        </p:nvSpPr>
        <p:spPr>
          <a:xfrm>
            <a:off x="4107593" y="6492875"/>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13</a:t>
            </a:fld>
            <a:endParaRPr lang="en-US" sz="900" dirty="0">
              <a:solidFill>
                <a:schemeClr val="accent3"/>
              </a:solidFill>
            </a:endParaRPr>
          </a:p>
        </p:txBody>
      </p:sp>
      <p:sp>
        <p:nvSpPr>
          <p:cNvPr id="8" name="TextBox 7">
            <a:extLst>
              <a:ext uri="{FF2B5EF4-FFF2-40B4-BE49-F238E27FC236}">
                <a16:creationId xmlns:a16="http://schemas.microsoft.com/office/drawing/2014/main" id="{F513CA07-4759-450C-8E47-18E2F2C8A2ED}"/>
              </a:ext>
            </a:extLst>
          </p:cNvPr>
          <p:cNvSpPr txBox="1"/>
          <p:nvPr/>
        </p:nvSpPr>
        <p:spPr>
          <a:xfrm>
            <a:off x="5462735" y="1094293"/>
            <a:ext cx="5860271" cy="1815882"/>
          </a:xfrm>
          <a:prstGeom prst="rect">
            <a:avLst/>
          </a:prstGeom>
          <a:noFill/>
        </p:spPr>
        <p:txBody>
          <a:bodyPr wrap="square" rtlCol="0">
            <a:spAutoFit/>
          </a:bodyPr>
          <a:lstStyle/>
          <a:p>
            <a:r>
              <a:rPr lang="en-US" sz="1400" b="1" dirty="0"/>
              <a:t>Notes:</a:t>
            </a:r>
          </a:p>
          <a:p>
            <a:endParaRPr lang="en-US" sz="1400" b="1" dirty="0"/>
          </a:p>
          <a:p>
            <a:pPr marL="171450" indent="-171450">
              <a:buFont typeface="Wingdings" panose="05000000000000000000" pitchFamily="2" charset="2"/>
              <a:buChar char="Ø"/>
            </a:pPr>
            <a:r>
              <a:rPr lang="en-US" sz="1400" dirty="0">
                <a:solidFill>
                  <a:srgbClr val="201F1E"/>
                </a:solidFill>
              </a:rPr>
              <a:t>Team AHT Utilization is 65</a:t>
            </a:r>
            <a:r>
              <a:rPr lang="en-US" sz="1400" b="1" dirty="0">
                <a:solidFill>
                  <a:srgbClr val="201F1E"/>
                </a:solidFill>
              </a:rPr>
              <a:t>%</a:t>
            </a:r>
            <a:r>
              <a:rPr lang="en-US" sz="1400" dirty="0">
                <a:solidFill>
                  <a:srgbClr val="201F1E"/>
                </a:solidFill>
              </a:rPr>
              <a:t> till May 31, 2024.</a:t>
            </a:r>
          </a:p>
          <a:p>
            <a:pPr marL="171450" indent="-171450">
              <a:buFont typeface="Wingdings" panose="05000000000000000000" pitchFamily="2" charset="2"/>
              <a:buChar char="Ø"/>
            </a:pPr>
            <a:r>
              <a:rPr lang="en-US" sz="1400" dirty="0">
                <a:solidFill>
                  <a:srgbClr val="201F1E"/>
                </a:solidFill>
              </a:rPr>
              <a:t>Total FTE allocated : 14</a:t>
            </a:r>
          </a:p>
          <a:p>
            <a:pPr marL="171450" indent="-171450">
              <a:buFont typeface="Wingdings" panose="05000000000000000000" pitchFamily="2" charset="2"/>
              <a:buChar char="Ø"/>
            </a:pPr>
            <a:r>
              <a:rPr lang="en-US" sz="1400" dirty="0">
                <a:solidFill>
                  <a:srgbClr val="201F1E"/>
                </a:solidFill>
              </a:rPr>
              <a:t>Team utilized: 65%</a:t>
            </a:r>
          </a:p>
          <a:p>
            <a:pPr marL="171450" indent="-171450">
              <a:buFont typeface="Wingdings" panose="05000000000000000000" pitchFamily="2" charset="2"/>
              <a:buChar char="Ø"/>
            </a:pPr>
            <a:r>
              <a:rPr lang="en-US" sz="1400" dirty="0">
                <a:solidFill>
                  <a:srgbClr val="201F1E"/>
                </a:solidFill>
              </a:rPr>
              <a:t>Team not utilized: 35%</a:t>
            </a:r>
          </a:p>
          <a:p>
            <a:pPr marL="171450" indent="-171450">
              <a:buFont typeface="Wingdings" panose="05000000000000000000" pitchFamily="2" charset="2"/>
              <a:buChar char="Ø"/>
            </a:pPr>
            <a:endParaRPr lang="en-US" sz="1400" dirty="0">
              <a:solidFill>
                <a:srgbClr val="201F1E"/>
              </a:solidFill>
            </a:endParaRPr>
          </a:p>
          <a:p>
            <a:endParaRPr lang="en-US" sz="1400" b="1" dirty="0"/>
          </a:p>
        </p:txBody>
      </p:sp>
      <p:pic>
        <p:nvPicPr>
          <p:cNvPr id="10" name="Picture 9" descr="A close-up of a logo&#10;&#10;Description automatically generated">
            <a:extLst>
              <a:ext uri="{FF2B5EF4-FFF2-40B4-BE49-F238E27FC236}">
                <a16:creationId xmlns:a16="http://schemas.microsoft.com/office/drawing/2014/main" id="{D0416B2D-ED3E-2203-6172-0C1A88C642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815" y="6278958"/>
            <a:ext cx="2463346" cy="380389"/>
          </a:xfrm>
          <a:prstGeom prst="rect">
            <a:avLst/>
          </a:prstGeom>
          <a:noFill/>
          <a:ln>
            <a:noFill/>
          </a:ln>
        </p:spPr>
      </p:pic>
      <p:pic>
        <p:nvPicPr>
          <p:cNvPr id="2" name="Picture 1">
            <a:extLst>
              <a:ext uri="{FF2B5EF4-FFF2-40B4-BE49-F238E27FC236}">
                <a16:creationId xmlns:a16="http://schemas.microsoft.com/office/drawing/2014/main" id="{41070B51-D498-3788-0BDB-ABDA8FE4A2CB}"/>
              </a:ext>
            </a:extLst>
          </p:cNvPr>
          <p:cNvPicPr>
            <a:picLocks noChangeAspect="1"/>
          </p:cNvPicPr>
          <p:nvPr/>
        </p:nvPicPr>
        <p:blipFill>
          <a:blip r:embed="rId4"/>
          <a:stretch>
            <a:fillRect/>
          </a:stretch>
        </p:blipFill>
        <p:spPr>
          <a:xfrm>
            <a:off x="750570" y="853440"/>
            <a:ext cx="4324350" cy="4690110"/>
          </a:xfrm>
          <a:prstGeom prst="rect">
            <a:avLst/>
          </a:prstGeom>
        </p:spPr>
      </p:pic>
      <p:pic>
        <p:nvPicPr>
          <p:cNvPr id="6" name="Picture 5">
            <a:extLst>
              <a:ext uri="{FF2B5EF4-FFF2-40B4-BE49-F238E27FC236}">
                <a16:creationId xmlns:a16="http://schemas.microsoft.com/office/drawing/2014/main" id="{B06CBA45-643D-2ADF-B693-EFD64C3E1720}"/>
              </a:ext>
            </a:extLst>
          </p:cNvPr>
          <p:cNvPicPr>
            <a:picLocks noChangeAspect="1"/>
          </p:cNvPicPr>
          <p:nvPr/>
        </p:nvPicPr>
        <p:blipFill>
          <a:blip r:embed="rId5"/>
          <a:stretch>
            <a:fillRect/>
          </a:stretch>
        </p:blipFill>
        <p:spPr>
          <a:xfrm>
            <a:off x="5593493" y="3357275"/>
            <a:ext cx="5562187" cy="877099"/>
          </a:xfrm>
          <a:prstGeom prst="rect">
            <a:avLst/>
          </a:prstGeom>
        </p:spPr>
      </p:pic>
    </p:spTree>
    <p:extLst>
      <p:ext uri="{BB962C8B-B14F-4D97-AF65-F5344CB8AC3E}">
        <p14:creationId xmlns:p14="http://schemas.microsoft.com/office/powerpoint/2010/main" val="162980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A51B7B5D-CE79-4493-AE87-3AFA1AC0DBC8}"/>
              </a:ext>
            </a:extLst>
          </p:cNvPr>
          <p:cNvSpPr txBox="1">
            <a:spLocks/>
          </p:cNvSpPr>
          <p:nvPr/>
        </p:nvSpPr>
        <p:spPr>
          <a:xfrm>
            <a:off x="632013" y="6451286"/>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5" name="Slide Number Placeholder 3">
            <a:extLst>
              <a:ext uri="{FF2B5EF4-FFF2-40B4-BE49-F238E27FC236}">
                <a16:creationId xmlns:a16="http://schemas.microsoft.com/office/drawing/2014/main" id="{8C7D7521-BAA4-47E2-905B-48C66BD4DB7F}"/>
              </a:ext>
            </a:extLst>
          </p:cNvPr>
          <p:cNvSpPr txBox="1">
            <a:spLocks/>
          </p:cNvSpPr>
          <p:nvPr/>
        </p:nvSpPr>
        <p:spPr>
          <a:xfrm>
            <a:off x="369983" y="6451286"/>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14</a:t>
            </a:fld>
            <a:endParaRPr lang="en-US" sz="900" dirty="0">
              <a:solidFill>
                <a:schemeClr val="accent3"/>
              </a:solidFill>
            </a:endParaRPr>
          </a:p>
        </p:txBody>
      </p:sp>
      <p:sp>
        <p:nvSpPr>
          <p:cNvPr id="13" name="Title 2">
            <a:extLst>
              <a:ext uri="{FF2B5EF4-FFF2-40B4-BE49-F238E27FC236}">
                <a16:creationId xmlns:a16="http://schemas.microsoft.com/office/drawing/2014/main" id="{11E1921A-96B6-4CC7-B4D4-6CDB1551EEC4}"/>
              </a:ext>
            </a:extLst>
          </p:cNvPr>
          <p:cNvSpPr txBox="1">
            <a:spLocks/>
          </p:cNvSpPr>
          <p:nvPr/>
        </p:nvSpPr>
        <p:spPr>
          <a:xfrm>
            <a:off x="369983" y="279200"/>
            <a:ext cx="11179334" cy="484326"/>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Arial" charset="0"/>
                <a:ea typeface="Arial" charset="0"/>
                <a:cs typeface="Arial" charset="0"/>
              </a:defRPr>
            </a:lvl1pPr>
          </a:lstStyle>
          <a:p>
            <a:r>
              <a:rPr lang="en-US" sz="2000" dirty="0"/>
              <a:t>May’2024 Birthday Luminary</a:t>
            </a:r>
            <a:endParaRPr lang="en-US" sz="2000" dirty="0">
              <a:latin typeface="+mn-lt"/>
            </a:endParaRPr>
          </a:p>
        </p:txBody>
      </p:sp>
      <p:pic>
        <p:nvPicPr>
          <p:cNvPr id="9" name="Picture 8">
            <a:extLst>
              <a:ext uri="{FF2B5EF4-FFF2-40B4-BE49-F238E27FC236}">
                <a16:creationId xmlns:a16="http://schemas.microsoft.com/office/drawing/2014/main" id="{2F0FC7E0-3A42-B324-3158-06722874180D}"/>
              </a:ext>
            </a:extLst>
          </p:cNvPr>
          <p:cNvPicPr>
            <a:picLocks noChangeAspect="1"/>
          </p:cNvPicPr>
          <p:nvPr/>
        </p:nvPicPr>
        <p:blipFill>
          <a:blip r:embed="rId3"/>
          <a:stretch>
            <a:fillRect/>
          </a:stretch>
        </p:blipFill>
        <p:spPr>
          <a:xfrm>
            <a:off x="369983" y="763526"/>
            <a:ext cx="11179334" cy="5268891"/>
          </a:xfrm>
          <a:prstGeom prst="rect">
            <a:avLst/>
          </a:prstGeom>
        </p:spPr>
      </p:pic>
      <p:pic>
        <p:nvPicPr>
          <p:cNvPr id="2" name="Picture 1" descr="A close-up of a logo&#10;&#10;Description automatically generated">
            <a:extLst>
              <a:ext uri="{FF2B5EF4-FFF2-40B4-BE49-F238E27FC236}">
                <a16:creationId xmlns:a16="http://schemas.microsoft.com/office/drawing/2014/main" id="{359EB284-A526-7B34-095F-FFDE6EF4D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98473" y="6194738"/>
            <a:ext cx="2521783" cy="540826"/>
          </a:xfrm>
          <a:prstGeom prst="rect">
            <a:avLst/>
          </a:prstGeom>
          <a:noFill/>
        </p:spPr>
      </p:pic>
    </p:spTree>
    <p:extLst>
      <p:ext uri="{BB962C8B-B14F-4D97-AF65-F5344CB8AC3E}">
        <p14:creationId xmlns:p14="http://schemas.microsoft.com/office/powerpoint/2010/main" val="3912302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A51B7B5D-CE79-4493-AE87-3AFA1AC0DBC8}"/>
              </a:ext>
            </a:extLst>
          </p:cNvPr>
          <p:cNvSpPr txBox="1">
            <a:spLocks/>
          </p:cNvSpPr>
          <p:nvPr/>
        </p:nvSpPr>
        <p:spPr>
          <a:xfrm>
            <a:off x="632013" y="6464984"/>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5" name="Slide Number Placeholder 3">
            <a:extLst>
              <a:ext uri="{FF2B5EF4-FFF2-40B4-BE49-F238E27FC236}">
                <a16:creationId xmlns:a16="http://schemas.microsoft.com/office/drawing/2014/main" id="{8C7D7521-BAA4-47E2-905B-48C66BD4DB7F}"/>
              </a:ext>
            </a:extLst>
          </p:cNvPr>
          <p:cNvSpPr txBox="1">
            <a:spLocks/>
          </p:cNvSpPr>
          <p:nvPr/>
        </p:nvSpPr>
        <p:spPr>
          <a:xfrm>
            <a:off x="369983" y="6451286"/>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15</a:t>
            </a:fld>
            <a:endParaRPr lang="en-US" sz="900" dirty="0">
              <a:solidFill>
                <a:schemeClr val="accent3"/>
              </a:solidFill>
            </a:endParaRPr>
          </a:p>
        </p:txBody>
      </p:sp>
      <p:sp>
        <p:nvSpPr>
          <p:cNvPr id="13" name="Title 2">
            <a:extLst>
              <a:ext uri="{FF2B5EF4-FFF2-40B4-BE49-F238E27FC236}">
                <a16:creationId xmlns:a16="http://schemas.microsoft.com/office/drawing/2014/main" id="{11E1921A-96B6-4CC7-B4D4-6CDB1551EEC4}"/>
              </a:ext>
            </a:extLst>
          </p:cNvPr>
          <p:cNvSpPr txBox="1">
            <a:spLocks/>
          </p:cNvSpPr>
          <p:nvPr/>
        </p:nvSpPr>
        <p:spPr>
          <a:xfrm>
            <a:off x="369983" y="68967"/>
            <a:ext cx="11179334" cy="484326"/>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Arial" charset="0"/>
                <a:ea typeface="Arial" charset="0"/>
                <a:cs typeface="Arial" charset="0"/>
              </a:defRPr>
            </a:lvl1pPr>
          </a:lstStyle>
          <a:p>
            <a:r>
              <a:rPr lang="en-US" sz="2000" dirty="0">
                <a:latin typeface="+mn-lt"/>
              </a:rPr>
              <a:t>HRC Calendar – June 24 Activities</a:t>
            </a:r>
          </a:p>
        </p:txBody>
      </p:sp>
      <p:pic>
        <p:nvPicPr>
          <p:cNvPr id="3" name="Picture 2" descr="A close-up of a logo&#10;&#10;Description automatically generated">
            <a:extLst>
              <a:ext uri="{FF2B5EF4-FFF2-40B4-BE49-F238E27FC236}">
                <a16:creationId xmlns:a16="http://schemas.microsoft.com/office/drawing/2014/main" id="{8CBC2B20-75CC-7EF6-28B7-942B5E1DD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698473" y="5984068"/>
            <a:ext cx="2521783" cy="751496"/>
          </a:xfrm>
          <a:prstGeom prst="rect">
            <a:avLst/>
          </a:prstGeom>
          <a:noFill/>
        </p:spPr>
      </p:pic>
      <p:pic>
        <p:nvPicPr>
          <p:cNvPr id="7" name="Picture 6">
            <a:extLst>
              <a:ext uri="{FF2B5EF4-FFF2-40B4-BE49-F238E27FC236}">
                <a16:creationId xmlns:a16="http://schemas.microsoft.com/office/drawing/2014/main" id="{8A351366-EDFC-4506-9967-395757983044}"/>
              </a:ext>
            </a:extLst>
          </p:cNvPr>
          <p:cNvPicPr>
            <a:picLocks noChangeAspect="1"/>
          </p:cNvPicPr>
          <p:nvPr/>
        </p:nvPicPr>
        <p:blipFill>
          <a:blip r:embed="rId3"/>
          <a:stretch>
            <a:fillRect/>
          </a:stretch>
        </p:blipFill>
        <p:spPr>
          <a:xfrm>
            <a:off x="1103586" y="700803"/>
            <a:ext cx="9711559" cy="4907517"/>
          </a:xfrm>
          <a:prstGeom prst="rect">
            <a:avLst/>
          </a:prstGeom>
        </p:spPr>
      </p:pic>
      <p:pic>
        <p:nvPicPr>
          <p:cNvPr id="8" name="Picture 7">
            <a:extLst>
              <a:ext uri="{FF2B5EF4-FFF2-40B4-BE49-F238E27FC236}">
                <a16:creationId xmlns:a16="http://schemas.microsoft.com/office/drawing/2014/main" id="{0B01C809-3C0B-A7C2-8E07-7DE73D7BE7D8}"/>
              </a:ext>
            </a:extLst>
          </p:cNvPr>
          <p:cNvPicPr>
            <a:picLocks noChangeAspect="1"/>
          </p:cNvPicPr>
          <p:nvPr/>
        </p:nvPicPr>
        <p:blipFill>
          <a:blip r:embed="rId4"/>
          <a:stretch>
            <a:fillRect/>
          </a:stretch>
        </p:blipFill>
        <p:spPr>
          <a:xfrm>
            <a:off x="8048981" y="2663606"/>
            <a:ext cx="731583" cy="463336"/>
          </a:xfrm>
          <a:prstGeom prst="rect">
            <a:avLst/>
          </a:prstGeom>
        </p:spPr>
      </p:pic>
      <p:pic>
        <p:nvPicPr>
          <p:cNvPr id="9" name="Picture 8">
            <a:extLst>
              <a:ext uri="{FF2B5EF4-FFF2-40B4-BE49-F238E27FC236}">
                <a16:creationId xmlns:a16="http://schemas.microsoft.com/office/drawing/2014/main" id="{994479B9-0798-BEE1-9E4D-6717A948FDEB}"/>
              </a:ext>
            </a:extLst>
          </p:cNvPr>
          <p:cNvPicPr>
            <a:picLocks noChangeAspect="1"/>
          </p:cNvPicPr>
          <p:nvPr/>
        </p:nvPicPr>
        <p:blipFill>
          <a:blip r:embed="rId4"/>
          <a:stretch>
            <a:fillRect/>
          </a:stretch>
        </p:blipFill>
        <p:spPr>
          <a:xfrm>
            <a:off x="8071244" y="3305504"/>
            <a:ext cx="731583" cy="463336"/>
          </a:xfrm>
          <a:prstGeom prst="rect">
            <a:avLst/>
          </a:prstGeom>
        </p:spPr>
      </p:pic>
      <p:pic>
        <p:nvPicPr>
          <p:cNvPr id="10" name="Picture 9">
            <a:extLst>
              <a:ext uri="{FF2B5EF4-FFF2-40B4-BE49-F238E27FC236}">
                <a16:creationId xmlns:a16="http://schemas.microsoft.com/office/drawing/2014/main" id="{10F9B51C-3C21-601E-5940-5B1C1230F94C}"/>
              </a:ext>
            </a:extLst>
          </p:cNvPr>
          <p:cNvPicPr>
            <a:picLocks noChangeAspect="1"/>
          </p:cNvPicPr>
          <p:nvPr/>
        </p:nvPicPr>
        <p:blipFill>
          <a:blip r:embed="rId4"/>
          <a:stretch>
            <a:fillRect/>
          </a:stretch>
        </p:blipFill>
        <p:spPr>
          <a:xfrm>
            <a:off x="8071244" y="3904295"/>
            <a:ext cx="731583" cy="463336"/>
          </a:xfrm>
          <a:prstGeom prst="rect">
            <a:avLst/>
          </a:prstGeom>
        </p:spPr>
      </p:pic>
      <p:pic>
        <p:nvPicPr>
          <p:cNvPr id="11" name="Picture 10">
            <a:extLst>
              <a:ext uri="{FF2B5EF4-FFF2-40B4-BE49-F238E27FC236}">
                <a16:creationId xmlns:a16="http://schemas.microsoft.com/office/drawing/2014/main" id="{2188535C-AFF9-1BBA-DF90-858F8572DC8C}"/>
              </a:ext>
            </a:extLst>
          </p:cNvPr>
          <p:cNvPicPr>
            <a:picLocks noChangeAspect="1"/>
          </p:cNvPicPr>
          <p:nvPr/>
        </p:nvPicPr>
        <p:blipFill>
          <a:blip r:embed="rId4"/>
          <a:stretch>
            <a:fillRect/>
          </a:stretch>
        </p:blipFill>
        <p:spPr>
          <a:xfrm>
            <a:off x="8062803" y="4483308"/>
            <a:ext cx="731583" cy="463336"/>
          </a:xfrm>
          <a:prstGeom prst="rect">
            <a:avLst/>
          </a:prstGeom>
        </p:spPr>
      </p:pic>
      <p:pic>
        <p:nvPicPr>
          <p:cNvPr id="12" name="Picture 11">
            <a:extLst>
              <a:ext uri="{FF2B5EF4-FFF2-40B4-BE49-F238E27FC236}">
                <a16:creationId xmlns:a16="http://schemas.microsoft.com/office/drawing/2014/main" id="{D517C844-AB8C-D2CE-2BE0-2D3FCCE3BB91}"/>
              </a:ext>
            </a:extLst>
          </p:cNvPr>
          <p:cNvPicPr>
            <a:picLocks noChangeAspect="1"/>
          </p:cNvPicPr>
          <p:nvPr/>
        </p:nvPicPr>
        <p:blipFill>
          <a:blip r:embed="rId5"/>
          <a:stretch>
            <a:fillRect/>
          </a:stretch>
        </p:blipFill>
        <p:spPr>
          <a:xfrm>
            <a:off x="5516183" y="2718366"/>
            <a:ext cx="762066" cy="419066"/>
          </a:xfrm>
          <a:prstGeom prst="rect">
            <a:avLst/>
          </a:prstGeom>
        </p:spPr>
      </p:pic>
      <p:pic>
        <p:nvPicPr>
          <p:cNvPr id="14" name="Picture 13">
            <a:extLst>
              <a:ext uri="{FF2B5EF4-FFF2-40B4-BE49-F238E27FC236}">
                <a16:creationId xmlns:a16="http://schemas.microsoft.com/office/drawing/2014/main" id="{7184019B-F0C9-A003-4654-77A0AC10EA8C}"/>
              </a:ext>
            </a:extLst>
          </p:cNvPr>
          <p:cNvPicPr>
            <a:picLocks noChangeAspect="1"/>
          </p:cNvPicPr>
          <p:nvPr/>
        </p:nvPicPr>
        <p:blipFill>
          <a:blip r:embed="rId5"/>
          <a:stretch>
            <a:fillRect/>
          </a:stretch>
        </p:blipFill>
        <p:spPr>
          <a:xfrm>
            <a:off x="5516183" y="4505443"/>
            <a:ext cx="762066" cy="419066"/>
          </a:xfrm>
          <a:prstGeom prst="rect">
            <a:avLst/>
          </a:prstGeom>
        </p:spPr>
      </p:pic>
    </p:spTree>
    <p:extLst>
      <p:ext uri="{BB962C8B-B14F-4D97-AF65-F5344CB8AC3E}">
        <p14:creationId xmlns:p14="http://schemas.microsoft.com/office/powerpoint/2010/main" val="2634358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E845B4-E4DA-4120-A858-CA89241D35AD}"/>
              </a:ext>
            </a:extLst>
          </p:cNvPr>
          <p:cNvSpPr>
            <a:spLocks noGrp="1"/>
          </p:cNvSpPr>
          <p:nvPr>
            <p:ph type="ftr" sz="quarter" idx="3"/>
          </p:nvPr>
        </p:nvSpPr>
        <p:spPr>
          <a:xfrm>
            <a:off x="632013" y="6359525"/>
            <a:ext cx="3852770" cy="365125"/>
          </a:xfrm>
        </p:spPr>
        <p:txBody>
          <a:bodyPr/>
          <a:lstStyle/>
          <a:p>
            <a:r>
              <a:rPr lang="en-PH" dirty="0"/>
              <a:t>// © 2024 Sutherland Global Services, Inc. All Rights Reserved.	</a:t>
            </a:r>
          </a:p>
        </p:txBody>
      </p:sp>
      <p:sp>
        <p:nvSpPr>
          <p:cNvPr id="3" name="Slide Number Placeholder 2">
            <a:extLst>
              <a:ext uri="{FF2B5EF4-FFF2-40B4-BE49-F238E27FC236}">
                <a16:creationId xmlns:a16="http://schemas.microsoft.com/office/drawing/2014/main" id="{9FA0FA2B-31A3-40E4-8871-09ACD652F659}"/>
              </a:ext>
            </a:extLst>
          </p:cNvPr>
          <p:cNvSpPr>
            <a:spLocks noGrp="1"/>
          </p:cNvSpPr>
          <p:nvPr>
            <p:ph type="sldNum" sz="quarter" idx="4"/>
          </p:nvPr>
        </p:nvSpPr>
        <p:spPr>
          <a:xfrm>
            <a:off x="369983" y="6359525"/>
            <a:ext cx="365123" cy="371287"/>
          </a:xfrm>
        </p:spPr>
        <p:txBody>
          <a:bodyPr/>
          <a:lstStyle/>
          <a:p>
            <a:fld id="{C6CDCA4D-B942-BC47-92B6-393DE0C99508}" type="slidenum">
              <a:rPr lang="en-US" smtClean="0"/>
              <a:pPr/>
              <a:t>16</a:t>
            </a:fld>
            <a:endParaRPr lang="en-US" dirty="0"/>
          </a:p>
        </p:txBody>
      </p:sp>
      <p:sp>
        <p:nvSpPr>
          <p:cNvPr id="6" name="Title 1"/>
          <p:cNvSpPr>
            <a:spLocks noGrp="1"/>
          </p:cNvSpPr>
          <p:nvPr>
            <p:ph type="title"/>
          </p:nvPr>
        </p:nvSpPr>
        <p:spPr>
          <a:xfrm>
            <a:off x="6309360" y="1175653"/>
            <a:ext cx="4127863" cy="3362753"/>
          </a:xfrm>
        </p:spPr>
        <p:txBody>
          <a:bodyPr>
            <a:normAutofit/>
          </a:bodyPr>
          <a:lstStyle/>
          <a:p>
            <a:r>
              <a:rPr lang="en-US" sz="6000" dirty="0"/>
              <a:t> </a:t>
            </a:r>
            <a:br>
              <a:rPr lang="en-US" sz="6000" dirty="0"/>
            </a:br>
            <a:br>
              <a:rPr lang="en-US" sz="6000" dirty="0"/>
            </a:br>
            <a:r>
              <a:rPr lang="en-US" sz="5500" dirty="0"/>
              <a:t>Thank you</a:t>
            </a:r>
          </a:p>
        </p:txBody>
      </p:sp>
      <p:pic>
        <p:nvPicPr>
          <p:cNvPr id="4" name="Picture 3" descr="A close-up of a logo&#10;&#10;Description automatically generated">
            <a:extLst>
              <a:ext uri="{FF2B5EF4-FFF2-40B4-BE49-F238E27FC236}">
                <a16:creationId xmlns:a16="http://schemas.microsoft.com/office/drawing/2014/main" id="{3FE6A7A7-B03F-65ED-243E-1EADC67DF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48468" y="5984068"/>
            <a:ext cx="2521783" cy="751496"/>
          </a:xfrm>
          <a:prstGeom prst="rect">
            <a:avLst/>
          </a:prstGeom>
          <a:noFill/>
        </p:spPr>
      </p:pic>
    </p:spTree>
    <p:extLst>
      <p:ext uri="{BB962C8B-B14F-4D97-AF65-F5344CB8AC3E}">
        <p14:creationId xmlns:p14="http://schemas.microsoft.com/office/powerpoint/2010/main" val="66229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DFBC5-BF10-4449-984E-E1A02941AFF4}"/>
              </a:ext>
            </a:extLst>
          </p:cNvPr>
          <p:cNvSpPr/>
          <p:nvPr/>
        </p:nvSpPr>
        <p:spPr>
          <a:xfrm>
            <a:off x="1087902" y="2377441"/>
            <a:ext cx="10016196"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b="1" dirty="0">
                <a:ln/>
                <a:solidFill>
                  <a:srgbClr val="7030A0"/>
                </a:solidFill>
              </a:rPr>
              <a:t>Team Updates </a:t>
            </a:r>
            <a:endParaRPr lang="en-US" sz="8800" b="1" cap="none" spc="0" dirty="0">
              <a:ln/>
              <a:solidFill>
                <a:srgbClr val="7030A0"/>
              </a:solidFill>
              <a:effectLst/>
            </a:endParaRPr>
          </a:p>
        </p:txBody>
      </p:sp>
      <p:pic>
        <p:nvPicPr>
          <p:cNvPr id="2" name="Picture 1" descr="A close-up of a logo&#10;&#10;Description automatically generated">
            <a:extLst>
              <a:ext uri="{FF2B5EF4-FFF2-40B4-BE49-F238E27FC236}">
                <a16:creationId xmlns:a16="http://schemas.microsoft.com/office/drawing/2014/main" id="{C1367322-7227-E1D8-D898-26F3BC417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06850" y="6029560"/>
            <a:ext cx="2910625" cy="628817"/>
          </a:xfrm>
          <a:prstGeom prst="rect">
            <a:avLst/>
          </a:prstGeom>
          <a:noFill/>
        </p:spPr>
      </p:pic>
      <p:sp>
        <p:nvSpPr>
          <p:cNvPr id="6" name="TextBox 5">
            <a:extLst>
              <a:ext uri="{FF2B5EF4-FFF2-40B4-BE49-F238E27FC236}">
                <a16:creationId xmlns:a16="http://schemas.microsoft.com/office/drawing/2014/main" id="{48908B46-6EEB-3CE5-0B2F-906B86793D25}"/>
              </a:ext>
            </a:extLst>
          </p:cNvPr>
          <p:cNvSpPr txBox="1"/>
          <p:nvPr/>
        </p:nvSpPr>
        <p:spPr>
          <a:xfrm>
            <a:off x="411480" y="6504355"/>
            <a:ext cx="6096000" cy="246221"/>
          </a:xfrm>
          <a:prstGeom prst="rect">
            <a:avLst/>
          </a:prstGeom>
          <a:noFill/>
        </p:spPr>
        <p:txBody>
          <a:bodyPr wrap="square">
            <a:spAutoFit/>
          </a:bodyPr>
          <a:lstStyle/>
          <a:p>
            <a:r>
              <a:rPr lang="en-PH" sz="1000" dirty="0"/>
              <a:t>2 // © 2024 Sutherland Global Services, Inc. All Rights Reserved.</a:t>
            </a:r>
            <a:endParaRPr lang="en-US" sz="1000" dirty="0"/>
          </a:p>
        </p:txBody>
      </p:sp>
    </p:spTree>
    <p:extLst>
      <p:ext uri="{BB962C8B-B14F-4D97-AF65-F5344CB8AC3E}">
        <p14:creationId xmlns:p14="http://schemas.microsoft.com/office/powerpoint/2010/main" val="3358862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8502A2-C2FF-4F34-B82F-6E2EDFF428F8}"/>
              </a:ext>
            </a:extLst>
          </p:cNvPr>
          <p:cNvSpPr/>
          <p:nvPr/>
        </p:nvSpPr>
        <p:spPr>
          <a:xfrm>
            <a:off x="6167216" y="497534"/>
            <a:ext cx="5611427" cy="2667397"/>
          </a:xfrm>
          <a:prstGeom prst="rect">
            <a:avLst/>
          </a:prstGeom>
          <a:solidFill>
            <a:schemeClr val="bg2">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74320" tIns="548640" rIns="640080" bIns="182880" rtlCol="0" anchor="ctr"/>
          <a:lstStyle/>
          <a:p>
            <a:endParaRPr lang="en-US" sz="1400" dirty="0">
              <a:solidFill>
                <a:schemeClr val="tx1"/>
              </a:solidFill>
              <a:latin typeface="Arial" charset="0"/>
              <a:ea typeface="Arial" charset="0"/>
              <a:cs typeface="Arial" charset="0"/>
            </a:endParaRPr>
          </a:p>
        </p:txBody>
      </p:sp>
      <p:sp>
        <p:nvSpPr>
          <p:cNvPr id="26" name="Rectangle 25">
            <a:extLst>
              <a:ext uri="{FF2B5EF4-FFF2-40B4-BE49-F238E27FC236}">
                <a16:creationId xmlns:a16="http://schemas.microsoft.com/office/drawing/2014/main" id="{89DCD03D-30E4-4B2B-8536-BC1281043BB9}"/>
              </a:ext>
            </a:extLst>
          </p:cNvPr>
          <p:cNvSpPr/>
          <p:nvPr/>
        </p:nvSpPr>
        <p:spPr>
          <a:xfrm>
            <a:off x="6191195" y="3417862"/>
            <a:ext cx="5612661" cy="2559510"/>
          </a:xfrm>
          <a:prstGeom prst="rect">
            <a:avLst/>
          </a:prstGeom>
          <a:solidFill>
            <a:schemeClr val="bg2">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74320" tIns="548640" rIns="640080" bIns="182880" rtlCol="0" anchor="ctr"/>
          <a:lstStyle/>
          <a:p>
            <a:endParaRPr lang="en-US" sz="1400" dirty="0">
              <a:solidFill>
                <a:schemeClr val="tx1"/>
              </a:solidFill>
              <a:latin typeface="Arial" charset="0"/>
              <a:ea typeface="Arial" charset="0"/>
              <a:cs typeface="Arial" charset="0"/>
            </a:endParaRPr>
          </a:p>
        </p:txBody>
      </p:sp>
      <p:sp>
        <p:nvSpPr>
          <p:cNvPr id="6" name="Footer Placeholder 2">
            <a:extLst>
              <a:ext uri="{FF2B5EF4-FFF2-40B4-BE49-F238E27FC236}">
                <a16:creationId xmlns:a16="http://schemas.microsoft.com/office/drawing/2014/main" id="{A51B7B5D-CE79-4493-AE87-3AFA1AC0DBC8}"/>
              </a:ext>
            </a:extLst>
          </p:cNvPr>
          <p:cNvSpPr txBox="1">
            <a:spLocks/>
          </p:cNvSpPr>
          <p:nvPr/>
        </p:nvSpPr>
        <p:spPr>
          <a:xfrm>
            <a:off x="632013" y="6438222"/>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7" name="Slide Number Placeholder 3">
            <a:extLst>
              <a:ext uri="{FF2B5EF4-FFF2-40B4-BE49-F238E27FC236}">
                <a16:creationId xmlns:a16="http://schemas.microsoft.com/office/drawing/2014/main" id="{8C7D7521-BAA4-47E2-905B-48C66BD4DB7F}"/>
              </a:ext>
            </a:extLst>
          </p:cNvPr>
          <p:cNvSpPr txBox="1">
            <a:spLocks/>
          </p:cNvSpPr>
          <p:nvPr/>
        </p:nvSpPr>
        <p:spPr>
          <a:xfrm>
            <a:off x="369983" y="6438222"/>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3</a:t>
            </a:fld>
            <a:endParaRPr lang="en-US" sz="900" dirty="0">
              <a:solidFill>
                <a:schemeClr val="accent3"/>
              </a:solidFill>
            </a:endParaRPr>
          </a:p>
        </p:txBody>
      </p:sp>
      <p:pic>
        <p:nvPicPr>
          <p:cNvPr id="10" name="Picture 6" descr="CIID">
            <a:extLst>
              <a:ext uri="{FF2B5EF4-FFF2-40B4-BE49-F238E27FC236}">
                <a16:creationId xmlns:a16="http://schemas.microsoft.com/office/drawing/2014/main" id="{2C58670C-6BE0-40DB-B21C-030AD86D0D7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r="-257"/>
          <a:stretch/>
        </p:blipFill>
        <p:spPr bwMode="auto">
          <a:xfrm>
            <a:off x="11100188" y="559305"/>
            <a:ext cx="625398" cy="6237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F2E57DC-B207-49F6-A3A2-88636391D1FE}"/>
              </a:ext>
            </a:extLst>
          </p:cNvPr>
          <p:cNvSpPr/>
          <p:nvPr/>
        </p:nvSpPr>
        <p:spPr>
          <a:xfrm>
            <a:off x="369983" y="497535"/>
            <a:ext cx="5602530" cy="2682400"/>
          </a:xfrm>
          <a:prstGeom prst="rect">
            <a:avLst/>
          </a:prstGeom>
          <a:solidFill>
            <a:schemeClr val="bg2">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74320" tIns="548640" rIns="640080" bIns="182880" rtlCol="0" anchor="ctr"/>
          <a:lstStyle/>
          <a:p>
            <a:endParaRPr lang="en-US" sz="1400" dirty="0">
              <a:solidFill>
                <a:schemeClr val="tx1"/>
              </a:solidFill>
              <a:latin typeface="Arial" charset="0"/>
              <a:ea typeface="Arial" charset="0"/>
              <a:cs typeface="Arial" charset="0"/>
            </a:endParaRPr>
          </a:p>
        </p:txBody>
      </p:sp>
      <p:sp>
        <p:nvSpPr>
          <p:cNvPr id="16" name="Rectangle 15">
            <a:extLst>
              <a:ext uri="{FF2B5EF4-FFF2-40B4-BE49-F238E27FC236}">
                <a16:creationId xmlns:a16="http://schemas.microsoft.com/office/drawing/2014/main" id="{FB103DA9-766C-42AD-BABA-4C83CE4E6535}"/>
              </a:ext>
            </a:extLst>
          </p:cNvPr>
          <p:cNvSpPr/>
          <p:nvPr/>
        </p:nvSpPr>
        <p:spPr>
          <a:xfrm>
            <a:off x="384872" y="3381298"/>
            <a:ext cx="5587642" cy="2596073"/>
          </a:xfrm>
          <a:prstGeom prst="rect">
            <a:avLst/>
          </a:prstGeom>
          <a:solidFill>
            <a:schemeClr val="bg2">
              <a:lumMod val="40000"/>
              <a:lumOff val="6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74320" tIns="548640" rIns="640080" bIns="182880" rtlCol="0" anchor="ctr"/>
          <a:lstStyle/>
          <a:p>
            <a:endParaRPr lang="en-US" sz="1400" dirty="0">
              <a:solidFill>
                <a:schemeClr val="tx1"/>
              </a:solidFill>
              <a:latin typeface="Arial" charset="0"/>
              <a:ea typeface="Arial" charset="0"/>
              <a:cs typeface="Arial" charset="0"/>
            </a:endParaRPr>
          </a:p>
          <a:p>
            <a:endParaRPr lang="en-US" sz="1400" dirty="0">
              <a:solidFill>
                <a:schemeClr val="tx1"/>
              </a:solidFill>
              <a:latin typeface="Arial" charset="0"/>
              <a:ea typeface="Arial" charset="0"/>
              <a:cs typeface="Arial" charset="0"/>
            </a:endParaRPr>
          </a:p>
        </p:txBody>
      </p:sp>
      <p:sp>
        <p:nvSpPr>
          <p:cNvPr id="17" name="TextBox 16">
            <a:extLst>
              <a:ext uri="{FF2B5EF4-FFF2-40B4-BE49-F238E27FC236}">
                <a16:creationId xmlns:a16="http://schemas.microsoft.com/office/drawing/2014/main" id="{15C9A9B6-AA26-4CC5-AD74-D04F4FAF8C8A}"/>
              </a:ext>
            </a:extLst>
          </p:cNvPr>
          <p:cNvSpPr txBox="1"/>
          <p:nvPr/>
        </p:nvSpPr>
        <p:spPr>
          <a:xfrm>
            <a:off x="6301102" y="3467751"/>
            <a:ext cx="4723254" cy="292388"/>
          </a:xfrm>
          <a:prstGeom prst="rect">
            <a:avLst/>
          </a:prstGeom>
          <a:solidFill>
            <a:schemeClr val="bg1">
              <a:lumMod val="75000"/>
            </a:schemeClr>
          </a:solidFill>
        </p:spPr>
        <p:txBody>
          <a:bodyPr wrap="square" rtlCol="0">
            <a:spAutoFit/>
          </a:bodyPr>
          <a:lstStyle/>
          <a:p>
            <a:r>
              <a:rPr lang="en-US" sz="1300" b="1" dirty="0">
                <a:solidFill>
                  <a:srgbClr val="002060"/>
                </a:solidFill>
              </a:rPr>
              <a:t>Help Items / Training : </a:t>
            </a:r>
          </a:p>
        </p:txBody>
      </p:sp>
      <p:sp>
        <p:nvSpPr>
          <p:cNvPr id="18" name="Rectangle 17">
            <a:extLst>
              <a:ext uri="{FF2B5EF4-FFF2-40B4-BE49-F238E27FC236}">
                <a16:creationId xmlns:a16="http://schemas.microsoft.com/office/drawing/2014/main" id="{A5AE897B-0A5F-4E4C-B2CF-EA29AD8F6EB3}"/>
              </a:ext>
            </a:extLst>
          </p:cNvPr>
          <p:cNvSpPr/>
          <p:nvPr/>
        </p:nvSpPr>
        <p:spPr>
          <a:xfrm>
            <a:off x="6167216" y="3911739"/>
            <a:ext cx="5416227" cy="830997"/>
          </a:xfrm>
          <a:prstGeom prst="rect">
            <a:avLst/>
          </a:prstGeom>
        </p:spPr>
        <p:txBody>
          <a:bodyPr wrap="square">
            <a:spAutoFit/>
          </a:bodyPr>
          <a:lstStyle/>
          <a:p>
            <a:pPr marL="171450" indent="-171450">
              <a:spcBef>
                <a:spcPts val="600"/>
              </a:spcBef>
              <a:buClr>
                <a:schemeClr val="accent1"/>
              </a:buClr>
              <a:buFont typeface="Wingdings" panose="05000000000000000000" pitchFamily="2" charset="2"/>
              <a:buChar char="Ø"/>
              <a:defRPr/>
            </a:pPr>
            <a:r>
              <a:rPr lang="en-US" sz="1200" dirty="0"/>
              <a:t>None</a:t>
            </a:r>
          </a:p>
          <a:p>
            <a:pPr marL="171450" indent="-171450">
              <a:buFont typeface="Arial" panose="020B0604020202020204" pitchFamily="34" charset="0"/>
              <a:buChar char="•"/>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a:p>
        </p:txBody>
      </p:sp>
      <p:sp>
        <p:nvSpPr>
          <p:cNvPr id="19" name="TextBox 18">
            <a:extLst>
              <a:ext uri="{FF2B5EF4-FFF2-40B4-BE49-F238E27FC236}">
                <a16:creationId xmlns:a16="http://schemas.microsoft.com/office/drawing/2014/main" id="{CD642BDF-E2BA-41DC-BCE7-B0B0B80B69AB}"/>
              </a:ext>
            </a:extLst>
          </p:cNvPr>
          <p:cNvSpPr txBox="1"/>
          <p:nvPr/>
        </p:nvSpPr>
        <p:spPr>
          <a:xfrm>
            <a:off x="6235501" y="617972"/>
            <a:ext cx="4723253" cy="292388"/>
          </a:xfrm>
          <a:prstGeom prst="rect">
            <a:avLst/>
          </a:prstGeom>
          <a:solidFill>
            <a:schemeClr val="bg1">
              <a:lumMod val="75000"/>
            </a:schemeClr>
          </a:solidFill>
        </p:spPr>
        <p:txBody>
          <a:bodyPr wrap="square" rtlCol="0">
            <a:spAutoFit/>
          </a:bodyPr>
          <a:lstStyle/>
          <a:p>
            <a:r>
              <a:rPr lang="en-US" sz="1300" b="1" dirty="0">
                <a:solidFill>
                  <a:srgbClr val="002060"/>
                </a:solidFill>
              </a:rPr>
              <a:t>Operational Metric’s : </a:t>
            </a:r>
          </a:p>
        </p:txBody>
      </p:sp>
      <p:sp>
        <p:nvSpPr>
          <p:cNvPr id="20" name="Rectangle 19">
            <a:extLst>
              <a:ext uri="{FF2B5EF4-FFF2-40B4-BE49-F238E27FC236}">
                <a16:creationId xmlns:a16="http://schemas.microsoft.com/office/drawing/2014/main" id="{046348B9-257F-4E7B-A44D-4AEDA253EC2C}"/>
              </a:ext>
            </a:extLst>
          </p:cNvPr>
          <p:cNvSpPr/>
          <p:nvPr/>
        </p:nvSpPr>
        <p:spPr>
          <a:xfrm>
            <a:off x="6235501" y="1037331"/>
            <a:ext cx="5306957" cy="461665"/>
          </a:xfrm>
          <a:prstGeom prst="rect">
            <a:avLst/>
          </a:prstGeom>
        </p:spPr>
        <p:txBody>
          <a:bodyPr wrap="square">
            <a:spAutoFit/>
          </a:bodyPr>
          <a:lstStyle/>
          <a:p>
            <a:pPr marL="171450" indent="-171450">
              <a:buFont typeface="Arial" panose="020B0604020202020204" pitchFamily="34" charset="0"/>
              <a:buChar char="•"/>
            </a:pPr>
            <a:r>
              <a:rPr lang="en-US" sz="1200" dirty="0">
                <a:solidFill>
                  <a:schemeClr val="tx1">
                    <a:lumMod val="95000"/>
                    <a:lumOff val="5000"/>
                  </a:schemeClr>
                </a:solidFill>
              </a:rPr>
              <a:t>SLA’s and KPI’s have met in all the three LOB’s. </a:t>
            </a:r>
          </a:p>
          <a:p>
            <a:endParaRPr lang="en-US" sz="1200" dirty="0">
              <a:solidFill>
                <a:schemeClr val="tx1">
                  <a:lumMod val="95000"/>
                  <a:lumOff val="5000"/>
                </a:schemeClr>
              </a:solidFill>
            </a:endParaRPr>
          </a:p>
        </p:txBody>
      </p:sp>
      <p:sp>
        <p:nvSpPr>
          <p:cNvPr id="22" name="Rectangle 21">
            <a:extLst>
              <a:ext uri="{FF2B5EF4-FFF2-40B4-BE49-F238E27FC236}">
                <a16:creationId xmlns:a16="http://schemas.microsoft.com/office/drawing/2014/main" id="{316F9189-77FF-443C-AE8F-E3B9C89F547F}"/>
              </a:ext>
            </a:extLst>
          </p:cNvPr>
          <p:cNvSpPr/>
          <p:nvPr/>
        </p:nvSpPr>
        <p:spPr>
          <a:xfrm>
            <a:off x="463266" y="3884848"/>
            <a:ext cx="5588954" cy="1292662"/>
          </a:xfrm>
          <a:prstGeom prst="rect">
            <a:avLst/>
          </a:prstGeom>
        </p:spPr>
        <p:txBody>
          <a:bodyPr wrap="square">
            <a:spAutoFit/>
          </a:bodyPr>
          <a:lstStyle/>
          <a:p>
            <a:r>
              <a:rPr lang="en-US" sz="1200" b="1" dirty="0">
                <a:solidFill>
                  <a:schemeClr val="tx1">
                    <a:lumMod val="95000"/>
                    <a:lumOff val="5000"/>
                  </a:schemeClr>
                </a:solidFill>
              </a:rPr>
              <a:t>May’24</a:t>
            </a:r>
          </a:p>
          <a:p>
            <a:endParaRPr lang="en-US" sz="600" b="1" dirty="0">
              <a:solidFill>
                <a:schemeClr val="tx1">
                  <a:lumMod val="95000"/>
                  <a:lumOff val="5000"/>
                </a:schemeClr>
              </a:solidFill>
            </a:endParaRPr>
          </a:p>
          <a:p>
            <a:pPr marL="171450" indent="-171450">
              <a:buFont typeface="Wingdings" panose="05000000000000000000" pitchFamily="2" charset="2"/>
              <a:buChar char="Ø"/>
            </a:pPr>
            <a:r>
              <a:rPr lang="en-US" sz="1200" dirty="0"/>
              <a:t>Team SADH is 98.74 </a:t>
            </a:r>
            <a:r>
              <a:rPr lang="en-US" sz="1200" b="1" dirty="0"/>
              <a:t>%</a:t>
            </a:r>
            <a:r>
              <a:rPr lang="en-US" sz="1200" dirty="0"/>
              <a:t> for May 2024.</a:t>
            </a:r>
          </a:p>
          <a:p>
            <a:pPr marL="171450" indent="-171450">
              <a:buFont typeface="Wingdings" panose="05000000000000000000" pitchFamily="2" charset="2"/>
              <a:buChar char="Ø"/>
            </a:pPr>
            <a:r>
              <a:rPr lang="en-US" sz="1200" dirty="0"/>
              <a:t>Team Shrinkage is 6.02</a:t>
            </a:r>
            <a:r>
              <a:rPr lang="en-US" sz="1200" b="1" dirty="0"/>
              <a:t>%</a:t>
            </a:r>
            <a:r>
              <a:rPr lang="en-US" sz="1200" b="1" dirty="0">
                <a:solidFill>
                  <a:srgbClr val="00B050"/>
                </a:solidFill>
              </a:rPr>
              <a:t> </a:t>
            </a:r>
            <a:r>
              <a:rPr lang="en-US" sz="1200" dirty="0"/>
              <a:t>for May 2024.</a:t>
            </a:r>
            <a:endParaRPr lang="en-US" sz="1200" b="1" dirty="0">
              <a:solidFill>
                <a:schemeClr val="tx1">
                  <a:lumMod val="95000"/>
                  <a:lumOff val="5000"/>
                </a:schemeClr>
              </a:solidFill>
            </a:endParaRPr>
          </a:p>
          <a:p>
            <a:pPr marL="171450" indent="-171450">
              <a:buFont typeface="Wingdings" panose="05000000000000000000" pitchFamily="2" charset="2"/>
              <a:buChar char="Ø"/>
            </a:pPr>
            <a:r>
              <a:rPr lang="en-US" sz="1200" dirty="0"/>
              <a:t>Team AHT Utilization is </a:t>
            </a:r>
            <a:r>
              <a:rPr lang="en-US" sz="1200" b="1" dirty="0"/>
              <a:t>65%</a:t>
            </a:r>
            <a:r>
              <a:rPr lang="en-US" sz="1200" b="1" dirty="0">
                <a:solidFill>
                  <a:srgbClr val="00B050"/>
                </a:solidFill>
              </a:rPr>
              <a:t> </a:t>
            </a:r>
            <a:r>
              <a:rPr lang="en-US" sz="1200" dirty="0"/>
              <a:t>for May 24</a:t>
            </a:r>
          </a:p>
          <a:p>
            <a:pPr marL="171450" indent="-171450">
              <a:buFont typeface="Wingdings" panose="05000000000000000000" pitchFamily="2" charset="2"/>
              <a:buChar char="Ø"/>
            </a:pPr>
            <a:r>
              <a:rPr lang="en-US" sz="1200" b="1" dirty="0">
                <a:solidFill>
                  <a:schemeClr val="tx1">
                    <a:lumMod val="95000"/>
                    <a:lumOff val="5000"/>
                  </a:schemeClr>
                </a:solidFill>
              </a:rPr>
              <a:t>1 </a:t>
            </a:r>
            <a:r>
              <a:rPr lang="en-US" sz="1200" dirty="0">
                <a:solidFill>
                  <a:schemeClr val="tx1">
                    <a:lumMod val="95000"/>
                    <a:lumOff val="5000"/>
                  </a:schemeClr>
                </a:solidFill>
              </a:rPr>
              <a:t>attrition for AETNA.</a:t>
            </a:r>
          </a:p>
          <a:p>
            <a:endParaRPr lang="en-US" sz="1200" dirty="0">
              <a:solidFill>
                <a:schemeClr val="tx1">
                  <a:lumMod val="95000"/>
                  <a:lumOff val="5000"/>
                </a:schemeClr>
              </a:solidFill>
            </a:endParaRPr>
          </a:p>
        </p:txBody>
      </p:sp>
      <p:pic>
        <p:nvPicPr>
          <p:cNvPr id="23" name="Picture 4" descr="Team performance">
            <a:extLst>
              <a:ext uri="{FF2B5EF4-FFF2-40B4-BE49-F238E27FC236}">
                <a16:creationId xmlns:a16="http://schemas.microsoft.com/office/drawing/2014/main" id="{EB9789AE-D9E0-41D0-8689-2089E52EDA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7476" y="3336782"/>
            <a:ext cx="685817" cy="6309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and help logo and symbols template icons app - Download Free ...">
            <a:extLst>
              <a:ext uri="{FF2B5EF4-FFF2-40B4-BE49-F238E27FC236}">
                <a16:creationId xmlns:a16="http://schemas.microsoft.com/office/drawing/2014/main" id="{01A56FD9-CF82-4861-A9EA-6BC0ED7C959F}"/>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rcRect l="21774" t="17839" r="24588" b="18346"/>
          <a:stretch/>
        </p:blipFill>
        <p:spPr bwMode="auto">
          <a:xfrm>
            <a:off x="11121690" y="3393056"/>
            <a:ext cx="603108" cy="57459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026C4B9-BBB1-4CCB-BA93-E137A2C9121A}"/>
              </a:ext>
            </a:extLst>
          </p:cNvPr>
          <p:cNvSpPr txBox="1"/>
          <p:nvPr/>
        </p:nvSpPr>
        <p:spPr>
          <a:xfrm>
            <a:off x="556580" y="3483882"/>
            <a:ext cx="4826937" cy="292388"/>
          </a:xfrm>
          <a:prstGeom prst="rect">
            <a:avLst/>
          </a:prstGeom>
          <a:solidFill>
            <a:schemeClr val="bg1">
              <a:lumMod val="75000"/>
            </a:schemeClr>
          </a:solidFill>
        </p:spPr>
        <p:txBody>
          <a:bodyPr wrap="square" rtlCol="0">
            <a:spAutoFit/>
          </a:bodyPr>
          <a:lstStyle/>
          <a:p>
            <a:r>
              <a:rPr lang="en-US" sz="1300" b="1" dirty="0">
                <a:solidFill>
                  <a:srgbClr val="002060"/>
                </a:solidFill>
              </a:rPr>
              <a:t>Team Performance</a:t>
            </a:r>
          </a:p>
        </p:txBody>
      </p:sp>
      <p:sp>
        <p:nvSpPr>
          <p:cNvPr id="12" name="TextBox 11">
            <a:extLst>
              <a:ext uri="{FF2B5EF4-FFF2-40B4-BE49-F238E27FC236}">
                <a16:creationId xmlns:a16="http://schemas.microsoft.com/office/drawing/2014/main" id="{228CD9CD-B92C-47DD-BD80-324D94189C0B}"/>
              </a:ext>
            </a:extLst>
          </p:cNvPr>
          <p:cNvSpPr txBox="1"/>
          <p:nvPr/>
        </p:nvSpPr>
        <p:spPr>
          <a:xfrm>
            <a:off x="514582" y="629739"/>
            <a:ext cx="4841922" cy="292388"/>
          </a:xfrm>
          <a:prstGeom prst="rect">
            <a:avLst/>
          </a:prstGeom>
          <a:solidFill>
            <a:schemeClr val="bg1">
              <a:lumMod val="75000"/>
            </a:schemeClr>
          </a:solidFill>
        </p:spPr>
        <p:txBody>
          <a:bodyPr wrap="square" rtlCol="0">
            <a:spAutoFit/>
          </a:bodyPr>
          <a:lstStyle/>
          <a:p>
            <a:r>
              <a:rPr lang="en-US" sz="1300" b="1" dirty="0">
                <a:solidFill>
                  <a:srgbClr val="002060"/>
                </a:solidFill>
              </a:rPr>
              <a:t>Team Updates : </a:t>
            </a:r>
          </a:p>
        </p:txBody>
      </p:sp>
      <p:pic>
        <p:nvPicPr>
          <p:cNvPr id="3" name="Picture 2" descr="A close up of a logo&#10;&#10;Description automatically generated">
            <a:extLst>
              <a:ext uri="{FF2B5EF4-FFF2-40B4-BE49-F238E27FC236}">
                <a16:creationId xmlns:a16="http://schemas.microsoft.com/office/drawing/2014/main" id="{DCCEA610-6386-4659-BB5C-1C69F17287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6504" y="533179"/>
            <a:ext cx="644416" cy="630043"/>
          </a:xfrm>
          <a:prstGeom prst="rect">
            <a:avLst/>
          </a:prstGeom>
        </p:spPr>
      </p:pic>
      <p:sp>
        <p:nvSpPr>
          <p:cNvPr id="21" name="TextBox 20">
            <a:extLst>
              <a:ext uri="{FF2B5EF4-FFF2-40B4-BE49-F238E27FC236}">
                <a16:creationId xmlns:a16="http://schemas.microsoft.com/office/drawing/2014/main" id="{7828302E-C44A-45D8-847A-CFE9C91C2DE4}"/>
              </a:ext>
            </a:extLst>
          </p:cNvPr>
          <p:cNvSpPr txBox="1"/>
          <p:nvPr/>
        </p:nvSpPr>
        <p:spPr>
          <a:xfrm>
            <a:off x="6301103" y="1350033"/>
            <a:ext cx="4657651" cy="292388"/>
          </a:xfrm>
          <a:prstGeom prst="rect">
            <a:avLst/>
          </a:prstGeom>
          <a:solidFill>
            <a:schemeClr val="bg1">
              <a:lumMod val="75000"/>
            </a:schemeClr>
          </a:solidFill>
        </p:spPr>
        <p:txBody>
          <a:bodyPr wrap="square" rtlCol="0">
            <a:spAutoFit/>
          </a:bodyPr>
          <a:lstStyle/>
          <a:p>
            <a:r>
              <a:rPr lang="en-US" sz="1300" b="1" dirty="0">
                <a:solidFill>
                  <a:srgbClr val="002060"/>
                </a:solidFill>
              </a:rPr>
              <a:t>Process Update:</a:t>
            </a:r>
          </a:p>
        </p:txBody>
      </p:sp>
      <p:sp>
        <p:nvSpPr>
          <p:cNvPr id="25" name="Rectangle 24">
            <a:extLst>
              <a:ext uri="{FF2B5EF4-FFF2-40B4-BE49-F238E27FC236}">
                <a16:creationId xmlns:a16="http://schemas.microsoft.com/office/drawing/2014/main" id="{96BFC545-2B62-4CE6-9545-A371D9484D0A}"/>
              </a:ext>
            </a:extLst>
          </p:cNvPr>
          <p:cNvSpPr/>
          <p:nvPr/>
        </p:nvSpPr>
        <p:spPr>
          <a:xfrm>
            <a:off x="6167569" y="1724043"/>
            <a:ext cx="5611074" cy="538609"/>
          </a:xfrm>
          <a:prstGeom prst="rect">
            <a:avLst/>
          </a:prstGeom>
        </p:spPr>
        <p:txBody>
          <a:bodyPr wrap="square">
            <a:spAutoFit/>
          </a:bodyPr>
          <a:lstStyle/>
          <a:p>
            <a:pPr marL="171450" indent="-171450">
              <a:spcBef>
                <a:spcPts val="600"/>
              </a:spcBef>
              <a:buClr>
                <a:schemeClr val="accent1"/>
              </a:buClr>
              <a:buFont typeface="Wingdings" panose="05000000000000000000" pitchFamily="2" charset="2"/>
              <a:buChar char="Ø"/>
              <a:defRPr/>
            </a:pPr>
            <a:r>
              <a:rPr lang="en-US" sz="1200" dirty="0"/>
              <a:t>Team has successfully completed May month-end closure for all three LOB.</a:t>
            </a:r>
          </a:p>
          <a:p>
            <a:pPr marL="171450" indent="-171450">
              <a:spcBef>
                <a:spcPts val="600"/>
              </a:spcBef>
              <a:buClr>
                <a:schemeClr val="accent1"/>
              </a:buClr>
              <a:buFont typeface="Wingdings" panose="05000000000000000000" pitchFamily="2" charset="2"/>
              <a:buChar char="Ø"/>
              <a:defRPr/>
            </a:pPr>
            <a:endParaRPr lang="en-US" sz="1200" dirty="0"/>
          </a:p>
        </p:txBody>
      </p:sp>
      <p:pic>
        <p:nvPicPr>
          <p:cNvPr id="2" name="Picture 1" descr="A close-up of a logo&#10;&#10;Description automatically generated">
            <a:extLst>
              <a:ext uri="{FF2B5EF4-FFF2-40B4-BE49-F238E27FC236}">
                <a16:creationId xmlns:a16="http://schemas.microsoft.com/office/drawing/2014/main" id="{2C044F16-61E4-4A3A-2822-D756799C46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4737988" y="6294840"/>
            <a:ext cx="2628463" cy="407507"/>
          </a:xfrm>
          <a:prstGeom prst="rect">
            <a:avLst/>
          </a:prstGeom>
          <a:noFill/>
        </p:spPr>
      </p:pic>
      <p:sp>
        <p:nvSpPr>
          <p:cNvPr id="4" name="Rectangle 3">
            <a:extLst>
              <a:ext uri="{FF2B5EF4-FFF2-40B4-BE49-F238E27FC236}">
                <a16:creationId xmlns:a16="http://schemas.microsoft.com/office/drawing/2014/main" id="{EE4EE933-69E6-6352-A111-3D18466296D7}"/>
              </a:ext>
            </a:extLst>
          </p:cNvPr>
          <p:cNvSpPr/>
          <p:nvPr/>
        </p:nvSpPr>
        <p:spPr>
          <a:xfrm>
            <a:off x="514582" y="1163222"/>
            <a:ext cx="5137215" cy="1569660"/>
          </a:xfrm>
          <a:prstGeom prst="rect">
            <a:avLst/>
          </a:prstGeom>
        </p:spPr>
        <p:txBody>
          <a:bodyPr wrap="square">
            <a:spAutoFit/>
          </a:bodyPr>
          <a:lstStyle/>
          <a:p>
            <a:endParaRPr lang="en-US" sz="1200" dirty="0">
              <a:solidFill>
                <a:schemeClr val="tx1">
                  <a:lumMod val="75000"/>
                  <a:lumOff val="25000"/>
                </a:schemeClr>
              </a:solidFill>
              <a:latin typeface="Calibri"/>
              <a:cs typeface="Calibri"/>
            </a:endParaRPr>
          </a:p>
          <a:p>
            <a:pPr marL="171450" indent="-171450">
              <a:buFont typeface="Wingdings" panose="05000000000000000000" pitchFamily="2" charset="2"/>
              <a:buChar char="Ø"/>
            </a:pPr>
            <a:r>
              <a:rPr lang="en-US" sz="1200" dirty="0">
                <a:latin typeface="Calibri" panose="020F0502020204030204" pitchFamily="34" charset="0"/>
                <a:cs typeface="Calibri" panose="020F0502020204030204" pitchFamily="34" charset="0"/>
              </a:rPr>
              <a:t>Cash application team started working on additional activities.</a:t>
            </a:r>
          </a:p>
          <a:p>
            <a:pPr marL="171450" indent="-171450">
              <a:buFont typeface="Wingdings" panose="05000000000000000000" pitchFamily="2" charset="2"/>
              <a:buChar char="Ø"/>
            </a:pPr>
            <a:endParaRPr lang="en-US"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200" dirty="0">
                <a:latin typeface="Calibri" panose="020F0502020204030204" pitchFamily="34" charset="0"/>
                <a:cs typeface="Calibri" panose="020F0502020204030204" pitchFamily="34" charset="0"/>
              </a:rPr>
              <a:t>GL team received access to asset run module and did their 1</a:t>
            </a:r>
            <a:r>
              <a:rPr lang="en-US" sz="1200" baseline="30000" dirty="0">
                <a:latin typeface="Calibri" panose="020F0502020204030204" pitchFamily="34" charset="0"/>
                <a:cs typeface="Calibri" panose="020F0502020204030204" pitchFamily="34" charset="0"/>
              </a:rPr>
              <a:t>st</a:t>
            </a:r>
            <a:r>
              <a:rPr lang="en-US" sz="1200" dirty="0">
                <a:latin typeface="Calibri" panose="020F0502020204030204" pitchFamily="34" charset="0"/>
                <a:cs typeface="Calibri" panose="020F0502020204030204" pitchFamily="34" charset="0"/>
              </a:rPr>
              <a:t> asset addition report run.</a:t>
            </a:r>
          </a:p>
          <a:p>
            <a:endParaRPr lang="en-US"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200" dirty="0">
                <a:latin typeface="Calibri" panose="020F0502020204030204" pitchFamily="34" charset="0"/>
                <a:cs typeface="Calibri" panose="020F0502020204030204" pitchFamily="34" charset="0"/>
              </a:rPr>
              <a:t>New work under GL is expected.</a:t>
            </a:r>
          </a:p>
          <a:p>
            <a:pPr marL="171450" indent="-171450">
              <a:buFont typeface="Wingdings" panose="05000000000000000000" pitchFamily="2" charset="2"/>
              <a:buChar char="Ø"/>
            </a:pPr>
            <a:endParaRPr lang="en-US" sz="1200" dirty="0"/>
          </a:p>
        </p:txBody>
      </p:sp>
    </p:spTree>
    <p:extLst>
      <p:ext uri="{BB962C8B-B14F-4D97-AF65-F5344CB8AC3E}">
        <p14:creationId xmlns:p14="http://schemas.microsoft.com/office/powerpoint/2010/main" val="33109236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A51B7B5D-CE79-4493-AE87-3AFA1AC0DBC8}"/>
              </a:ext>
            </a:extLst>
          </p:cNvPr>
          <p:cNvSpPr txBox="1">
            <a:spLocks/>
          </p:cNvSpPr>
          <p:nvPr/>
        </p:nvSpPr>
        <p:spPr>
          <a:xfrm>
            <a:off x="632013" y="6464349"/>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5" name="Slide Number Placeholder 3">
            <a:extLst>
              <a:ext uri="{FF2B5EF4-FFF2-40B4-BE49-F238E27FC236}">
                <a16:creationId xmlns:a16="http://schemas.microsoft.com/office/drawing/2014/main" id="{8C7D7521-BAA4-47E2-905B-48C66BD4DB7F}"/>
              </a:ext>
            </a:extLst>
          </p:cNvPr>
          <p:cNvSpPr txBox="1">
            <a:spLocks/>
          </p:cNvSpPr>
          <p:nvPr/>
        </p:nvSpPr>
        <p:spPr>
          <a:xfrm>
            <a:off x="369983" y="6464349"/>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4</a:t>
            </a:fld>
            <a:endParaRPr lang="en-US" sz="900" dirty="0">
              <a:solidFill>
                <a:schemeClr val="accent3"/>
              </a:solidFill>
            </a:endParaRPr>
          </a:p>
        </p:txBody>
      </p:sp>
      <p:sp>
        <p:nvSpPr>
          <p:cNvPr id="12" name="Title 2">
            <a:extLst>
              <a:ext uri="{FF2B5EF4-FFF2-40B4-BE49-F238E27FC236}">
                <a16:creationId xmlns:a16="http://schemas.microsoft.com/office/drawing/2014/main" id="{6B45BC94-4638-47F3-A979-D03F249F0D6E}"/>
              </a:ext>
            </a:extLst>
          </p:cNvPr>
          <p:cNvSpPr txBox="1">
            <a:spLocks/>
          </p:cNvSpPr>
          <p:nvPr/>
        </p:nvSpPr>
        <p:spPr>
          <a:xfrm>
            <a:off x="469327" y="475069"/>
            <a:ext cx="11179334" cy="484326"/>
          </a:xfrm>
          <a:prstGeom prst="rect">
            <a:avLst/>
          </a:prstGeom>
          <a:solidFill>
            <a:schemeClr val="bg1">
              <a:lumMod val="8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Arial" charset="0"/>
                <a:ea typeface="Arial" charset="0"/>
                <a:cs typeface="Arial" charset="0"/>
              </a:defRPr>
            </a:lvl1pPr>
          </a:lstStyle>
          <a:p>
            <a:r>
              <a:rPr lang="en-US" sz="2000" dirty="0">
                <a:latin typeface="+mn-lt"/>
              </a:rPr>
              <a:t>Aetna - SLA &amp; KPI’s</a:t>
            </a:r>
          </a:p>
        </p:txBody>
      </p:sp>
      <p:sp>
        <p:nvSpPr>
          <p:cNvPr id="2" name="TextBox 3">
            <a:extLst>
              <a:ext uri="{FF2B5EF4-FFF2-40B4-BE49-F238E27FC236}">
                <a16:creationId xmlns:a16="http://schemas.microsoft.com/office/drawing/2014/main" id="{BAF8C328-05C4-4FBE-A5EA-3ADC625E5581}"/>
              </a:ext>
            </a:extLst>
          </p:cNvPr>
          <p:cNvSpPr txBox="1"/>
          <p:nvPr/>
        </p:nvSpPr>
        <p:spPr>
          <a:xfrm>
            <a:off x="1710170" y="3806495"/>
            <a:ext cx="7475445" cy="2000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t>Note : </a:t>
            </a:r>
          </a:p>
          <a:p>
            <a:endParaRPr lang="en-US" b="1" u="sng" dirty="0"/>
          </a:p>
          <a:p>
            <a:r>
              <a:rPr lang="en-US" sz="1400" b="1" dirty="0"/>
              <a:t>Billing : </a:t>
            </a:r>
            <a:r>
              <a:rPr lang="en-US" sz="1400" dirty="0"/>
              <a:t>We have received volume in 7 KPI’s &amp; 1 SLA out of 9 Deliverables.</a:t>
            </a:r>
          </a:p>
          <a:p>
            <a:endParaRPr lang="en-US" sz="1400" dirty="0"/>
          </a:p>
          <a:p>
            <a:r>
              <a:rPr lang="en-US" sz="1400" b="1" dirty="0"/>
              <a:t>Cash Allocation : </a:t>
            </a:r>
            <a:r>
              <a:rPr lang="en-US" sz="1400" dirty="0"/>
              <a:t>We have received volume in 26 KPI’s &amp; 1 SLA out of 29 Deliverables.</a:t>
            </a:r>
          </a:p>
          <a:p>
            <a:endParaRPr lang="en-US" sz="1400" dirty="0"/>
          </a:p>
          <a:p>
            <a:r>
              <a:rPr lang="en-US" sz="1400" b="1" dirty="0"/>
              <a:t>Claims R &amp; R : </a:t>
            </a:r>
            <a:r>
              <a:rPr lang="en-US" sz="1400" dirty="0"/>
              <a:t>We have received volume in 18 KPI’s &amp; 1 SLA out of 21 Deliverables.</a:t>
            </a:r>
            <a:r>
              <a:rPr lang="en-US" dirty="0"/>
              <a:t>	</a:t>
            </a:r>
          </a:p>
        </p:txBody>
      </p:sp>
      <p:pic>
        <p:nvPicPr>
          <p:cNvPr id="6" name="Picture 5" descr="A close-up of a logo&#10;&#10;Description automatically generated">
            <a:extLst>
              <a:ext uri="{FF2B5EF4-FFF2-40B4-BE49-F238E27FC236}">
                <a16:creationId xmlns:a16="http://schemas.microsoft.com/office/drawing/2014/main" id="{29E1DCA1-19DF-27BA-6580-DB11C08F6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97669" y="6036862"/>
            <a:ext cx="2932386" cy="639477"/>
          </a:xfrm>
          <a:prstGeom prst="rect">
            <a:avLst/>
          </a:prstGeom>
          <a:noFill/>
        </p:spPr>
      </p:pic>
      <p:pic>
        <p:nvPicPr>
          <p:cNvPr id="7" name="Picture 6">
            <a:extLst>
              <a:ext uri="{FF2B5EF4-FFF2-40B4-BE49-F238E27FC236}">
                <a16:creationId xmlns:a16="http://schemas.microsoft.com/office/drawing/2014/main" id="{95F5612B-DBE7-B5F2-097E-9F9807791F40}"/>
              </a:ext>
            </a:extLst>
          </p:cNvPr>
          <p:cNvPicPr>
            <a:picLocks noChangeAspect="1"/>
          </p:cNvPicPr>
          <p:nvPr/>
        </p:nvPicPr>
        <p:blipFill>
          <a:blip r:embed="rId3"/>
          <a:stretch>
            <a:fillRect/>
          </a:stretch>
        </p:blipFill>
        <p:spPr>
          <a:xfrm>
            <a:off x="707702" y="1133475"/>
            <a:ext cx="10805159" cy="2468880"/>
          </a:xfrm>
          <a:prstGeom prst="rect">
            <a:avLst/>
          </a:prstGeom>
        </p:spPr>
      </p:pic>
    </p:spTree>
    <p:extLst>
      <p:ext uri="{BB962C8B-B14F-4D97-AF65-F5344CB8AC3E}">
        <p14:creationId xmlns:p14="http://schemas.microsoft.com/office/powerpoint/2010/main" val="239870694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A51B7B5D-CE79-4493-AE87-3AFA1AC0DBC8}"/>
              </a:ext>
            </a:extLst>
          </p:cNvPr>
          <p:cNvSpPr txBox="1">
            <a:spLocks/>
          </p:cNvSpPr>
          <p:nvPr/>
        </p:nvSpPr>
        <p:spPr>
          <a:xfrm>
            <a:off x="632013" y="6464349"/>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5" name="Slide Number Placeholder 3">
            <a:extLst>
              <a:ext uri="{FF2B5EF4-FFF2-40B4-BE49-F238E27FC236}">
                <a16:creationId xmlns:a16="http://schemas.microsoft.com/office/drawing/2014/main" id="{8C7D7521-BAA4-47E2-905B-48C66BD4DB7F}"/>
              </a:ext>
            </a:extLst>
          </p:cNvPr>
          <p:cNvSpPr txBox="1">
            <a:spLocks/>
          </p:cNvSpPr>
          <p:nvPr/>
        </p:nvSpPr>
        <p:spPr>
          <a:xfrm>
            <a:off x="369983" y="6464349"/>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5</a:t>
            </a:fld>
            <a:endParaRPr lang="en-US" sz="900" dirty="0">
              <a:solidFill>
                <a:schemeClr val="accent3"/>
              </a:solidFill>
            </a:endParaRPr>
          </a:p>
        </p:txBody>
      </p:sp>
      <p:sp>
        <p:nvSpPr>
          <p:cNvPr id="22" name="Title 2">
            <a:extLst>
              <a:ext uri="{FF2B5EF4-FFF2-40B4-BE49-F238E27FC236}">
                <a16:creationId xmlns:a16="http://schemas.microsoft.com/office/drawing/2014/main" id="{6724F017-58F9-422E-B644-0E3A054E4E2C}"/>
              </a:ext>
            </a:extLst>
          </p:cNvPr>
          <p:cNvSpPr>
            <a:spLocks noGrp="1"/>
          </p:cNvSpPr>
          <p:nvPr>
            <p:ph type="title"/>
          </p:nvPr>
        </p:nvSpPr>
        <p:spPr>
          <a:xfrm>
            <a:off x="457107" y="105967"/>
            <a:ext cx="11117833" cy="484326"/>
          </a:xfrm>
          <a:solidFill>
            <a:schemeClr val="bg1">
              <a:lumMod val="85000"/>
            </a:schemeClr>
          </a:solidFill>
        </p:spPr>
        <p:txBody>
          <a:bodyPr anchor="ctr"/>
          <a:lstStyle/>
          <a:p>
            <a:r>
              <a:rPr lang="en-US" sz="2000" dirty="0">
                <a:latin typeface="+mn-lt"/>
              </a:rPr>
              <a:t>Claims R &amp; R – Volume Trend Analysis</a:t>
            </a:r>
          </a:p>
        </p:txBody>
      </p:sp>
      <p:sp>
        <p:nvSpPr>
          <p:cNvPr id="10" name="TextBox 9">
            <a:extLst>
              <a:ext uri="{FF2B5EF4-FFF2-40B4-BE49-F238E27FC236}">
                <a16:creationId xmlns:a16="http://schemas.microsoft.com/office/drawing/2014/main" id="{89D7282E-B5FC-45D8-AA1E-FE99F00CA89B}"/>
              </a:ext>
            </a:extLst>
          </p:cNvPr>
          <p:cNvSpPr txBox="1"/>
          <p:nvPr/>
        </p:nvSpPr>
        <p:spPr>
          <a:xfrm>
            <a:off x="562210" y="3737867"/>
            <a:ext cx="11289697" cy="2169825"/>
          </a:xfrm>
          <a:prstGeom prst="rect">
            <a:avLst/>
          </a:prstGeom>
          <a:noFill/>
        </p:spPr>
        <p:txBody>
          <a:bodyPr wrap="square">
            <a:spAutoFit/>
          </a:bodyPr>
          <a:lstStyle/>
          <a:p>
            <a:r>
              <a:rPr lang="en-US" sz="1800" b="1" u="sng" dirty="0">
                <a:solidFill>
                  <a:schemeClr val="tx1"/>
                </a:solidFill>
                <a:latin typeface="Calibri" panose="020F0502020204030204" pitchFamily="34" charset="0"/>
                <a:ea typeface="Arial" charset="0"/>
                <a:cs typeface="Calibri" panose="020F0502020204030204" pitchFamily="34" charset="0"/>
              </a:rPr>
              <a:t>Claims R &amp; R - Process updates:</a:t>
            </a:r>
          </a:p>
          <a:p>
            <a:endParaRPr lang="en-US" sz="13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300" dirty="0">
                <a:latin typeface="Calibri" panose="020F0502020204030204" pitchFamily="34" charset="0"/>
                <a:cs typeface="Calibri" panose="020F0502020204030204" pitchFamily="34" charset="0"/>
              </a:rPr>
              <a:t>In May 2024 we had received 381 requests, which is 40% lesser compared to May 2023.</a:t>
            </a:r>
          </a:p>
          <a:p>
            <a:pPr marL="171450" indent="-171450">
              <a:buFont typeface="Wingdings" panose="05000000000000000000" pitchFamily="2" charset="2"/>
              <a:buChar char="Ø"/>
            </a:pPr>
            <a:endParaRPr lang="en-US" sz="13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300" dirty="0">
                <a:latin typeface="Calibri" panose="020F0502020204030204" pitchFamily="34" charset="0"/>
                <a:cs typeface="Calibri" panose="020F0502020204030204" pitchFamily="34" charset="0"/>
              </a:rPr>
              <a:t>Claims Volume is significantly reduced due to migration from Aetna to CVS.</a:t>
            </a:r>
          </a:p>
          <a:p>
            <a:pPr marL="171450" indent="-171450">
              <a:buFont typeface="Wingdings" panose="05000000000000000000" pitchFamily="2" charset="2"/>
              <a:buChar char="Ø"/>
            </a:pPr>
            <a:endParaRPr lang="en-US" sz="13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300" dirty="0">
                <a:latin typeface="Calibri" panose="020F0502020204030204" pitchFamily="34" charset="0"/>
                <a:cs typeface="Calibri" panose="020F0502020204030204" pitchFamily="34" charset="0"/>
              </a:rPr>
              <a:t>As per the last governance call, we may receive new work under Claims R&amp;R.</a:t>
            </a:r>
          </a:p>
          <a:p>
            <a:endParaRPr lang="en-US" sz="13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300" dirty="0">
                <a:latin typeface="Calibri" panose="020F0502020204030204" pitchFamily="34" charset="0"/>
                <a:cs typeface="Calibri" panose="020F0502020204030204" pitchFamily="34" charset="0"/>
              </a:rPr>
              <a:t>We had received overall volume of 6,497 in 2023 and it is 2,051 for 2024( Jan - May).</a:t>
            </a:r>
            <a:endParaRPr lang="en-US" sz="1300" dirty="0">
              <a:latin typeface="Calibri" panose="020F0502020204030204" pitchFamily="34" charset="0"/>
              <a:ea typeface="Arial" charset="0"/>
              <a:cs typeface="Calibri" panose="020F0502020204030204" pitchFamily="34" charset="0"/>
            </a:endParaRPr>
          </a:p>
          <a:p>
            <a:endParaRPr lang="en-US" sz="13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1F15D68-6397-8B58-4734-B27D55C91F07}"/>
              </a:ext>
            </a:extLst>
          </p:cNvPr>
          <p:cNvPicPr>
            <a:picLocks noChangeAspect="1"/>
          </p:cNvPicPr>
          <p:nvPr/>
        </p:nvPicPr>
        <p:blipFill>
          <a:blip r:embed="rId2"/>
          <a:stretch>
            <a:fillRect/>
          </a:stretch>
        </p:blipFill>
        <p:spPr>
          <a:xfrm>
            <a:off x="5079615" y="6260115"/>
            <a:ext cx="2627604" cy="408467"/>
          </a:xfrm>
          <a:prstGeom prst="rect">
            <a:avLst/>
          </a:prstGeom>
        </p:spPr>
      </p:pic>
      <p:graphicFrame>
        <p:nvGraphicFramePr>
          <p:cNvPr id="6" name="Chart 5">
            <a:extLst>
              <a:ext uri="{FF2B5EF4-FFF2-40B4-BE49-F238E27FC236}">
                <a16:creationId xmlns:a16="http://schemas.microsoft.com/office/drawing/2014/main" id="{265DA7EA-FA0F-1284-1266-174A4F1F1DA5}"/>
              </a:ext>
            </a:extLst>
          </p:cNvPr>
          <p:cNvGraphicFramePr>
            <a:graphicFrameLocks/>
          </p:cNvGraphicFramePr>
          <p:nvPr>
            <p:extLst>
              <p:ext uri="{D42A27DB-BD31-4B8C-83A1-F6EECF244321}">
                <p14:modId xmlns:p14="http://schemas.microsoft.com/office/powerpoint/2010/main" val="1774887648"/>
              </p:ext>
            </p:extLst>
          </p:nvPr>
        </p:nvGraphicFramePr>
        <p:xfrm>
          <a:off x="457107" y="746975"/>
          <a:ext cx="5303613" cy="2682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26A95D0-7406-7FA4-ED9C-423AB9B5C100}"/>
              </a:ext>
            </a:extLst>
          </p:cNvPr>
          <p:cNvGraphicFramePr>
            <a:graphicFrameLocks/>
          </p:cNvGraphicFramePr>
          <p:nvPr>
            <p:extLst>
              <p:ext uri="{D42A27DB-BD31-4B8C-83A1-F6EECF244321}">
                <p14:modId xmlns:p14="http://schemas.microsoft.com/office/powerpoint/2010/main" val="825849235"/>
              </p:ext>
            </p:extLst>
          </p:nvPr>
        </p:nvGraphicFramePr>
        <p:xfrm>
          <a:off x="6294120" y="746975"/>
          <a:ext cx="5029200" cy="268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282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8299E364-416C-4DAF-8E9D-6EBE2ECB261E}"/>
              </a:ext>
            </a:extLst>
          </p:cNvPr>
          <p:cNvSpPr txBox="1">
            <a:spLocks/>
          </p:cNvSpPr>
          <p:nvPr/>
        </p:nvSpPr>
        <p:spPr>
          <a:xfrm>
            <a:off x="632013" y="6464349"/>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15" name="Slide Number Placeholder 3">
            <a:extLst>
              <a:ext uri="{FF2B5EF4-FFF2-40B4-BE49-F238E27FC236}">
                <a16:creationId xmlns:a16="http://schemas.microsoft.com/office/drawing/2014/main" id="{FA5A5C66-4364-41E5-9EE6-A2245AA20943}"/>
              </a:ext>
            </a:extLst>
          </p:cNvPr>
          <p:cNvSpPr txBox="1">
            <a:spLocks/>
          </p:cNvSpPr>
          <p:nvPr/>
        </p:nvSpPr>
        <p:spPr>
          <a:xfrm>
            <a:off x="369983" y="6464349"/>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6</a:t>
            </a:fld>
            <a:endParaRPr lang="en-US" sz="900" dirty="0">
              <a:solidFill>
                <a:schemeClr val="accent3"/>
              </a:solidFill>
            </a:endParaRPr>
          </a:p>
        </p:txBody>
      </p:sp>
      <p:sp>
        <p:nvSpPr>
          <p:cNvPr id="16" name="Title 2">
            <a:extLst>
              <a:ext uri="{FF2B5EF4-FFF2-40B4-BE49-F238E27FC236}">
                <a16:creationId xmlns:a16="http://schemas.microsoft.com/office/drawing/2014/main" id="{CD855D0F-B88A-4B0F-B05C-45DD8272A2E3}"/>
              </a:ext>
            </a:extLst>
          </p:cNvPr>
          <p:cNvSpPr txBox="1">
            <a:spLocks/>
          </p:cNvSpPr>
          <p:nvPr/>
        </p:nvSpPr>
        <p:spPr>
          <a:xfrm>
            <a:off x="469327" y="203600"/>
            <a:ext cx="11146408" cy="484326"/>
          </a:xfrm>
          <a:prstGeom prst="rect">
            <a:avLst/>
          </a:prstGeom>
          <a:solidFill>
            <a:schemeClr val="bg1">
              <a:lumMod val="8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Arial" charset="0"/>
                <a:ea typeface="Arial" charset="0"/>
                <a:cs typeface="Arial" charset="0"/>
              </a:defRPr>
            </a:lvl1pPr>
          </a:lstStyle>
          <a:p>
            <a:r>
              <a:rPr lang="en-US" sz="2000" dirty="0">
                <a:latin typeface="+mn-lt"/>
              </a:rPr>
              <a:t>SFB Billing – Volume Trend Analysis:</a:t>
            </a:r>
          </a:p>
        </p:txBody>
      </p:sp>
      <p:sp>
        <p:nvSpPr>
          <p:cNvPr id="13" name="TextBox 12">
            <a:extLst>
              <a:ext uri="{FF2B5EF4-FFF2-40B4-BE49-F238E27FC236}">
                <a16:creationId xmlns:a16="http://schemas.microsoft.com/office/drawing/2014/main" id="{115669F4-38E2-4D7E-AE3A-AC65ADCE733A}"/>
              </a:ext>
            </a:extLst>
          </p:cNvPr>
          <p:cNvSpPr txBox="1"/>
          <p:nvPr/>
        </p:nvSpPr>
        <p:spPr>
          <a:xfrm>
            <a:off x="362630" y="3877900"/>
            <a:ext cx="11145128" cy="1969770"/>
          </a:xfrm>
          <a:prstGeom prst="rect">
            <a:avLst/>
          </a:prstGeom>
          <a:noFill/>
        </p:spPr>
        <p:txBody>
          <a:bodyPr wrap="square">
            <a:spAutoFit/>
          </a:bodyPr>
          <a:lstStyle/>
          <a:p>
            <a:r>
              <a:rPr lang="en-US" b="1" u="sng" dirty="0">
                <a:latin typeface="Calibri" panose="020F0502020204030204" pitchFamily="34" charset="0"/>
                <a:cs typeface="Calibri" panose="020F0502020204030204" pitchFamily="34" charset="0"/>
              </a:rPr>
              <a:t>SFB Billing – Process updates:</a:t>
            </a:r>
          </a:p>
          <a:p>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As KEY SFB Billing customers are migrating into the EBS billing tool, we are receiving less volume compared to previous years.</a:t>
            </a:r>
          </a:p>
          <a:p>
            <a:pPr marL="285750" indent="-285750">
              <a:buFont typeface="Wingdings" panose="05000000000000000000" pitchFamily="2" charset="2"/>
              <a:buChar char="Ø"/>
            </a:pPr>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We can see the  volume fluctuation in each weeks of May’24  and in the 4</a:t>
            </a:r>
            <a:r>
              <a:rPr lang="en-US" sz="1300" baseline="30000" dirty="0">
                <a:latin typeface="Calibri" panose="020F0502020204030204" pitchFamily="34" charset="0"/>
                <a:cs typeface="Calibri" panose="020F0502020204030204" pitchFamily="34" charset="0"/>
              </a:rPr>
              <a:t>th</a:t>
            </a:r>
            <a:r>
              <a:rPr lang="en-US" sz="1300" dirty="0">
                <a:latin typeface="Calibri" panose="020F0502020204030204" pitchFamily="34" charset="0"/>
                <a:cs typeface="Calibri" panose="020F0502020204030204" pitchFamily="34" charset="0"/>
              </a:rPr>
              <a:t> week we have received volume of 3610 due to billing month end.</a:t>
            </a:r>
          </a:p>
          <a:p>
            <a:pPr marL="285750" indent="-285750">
              <a:buFont typeface="Wingdings" panose="05000000000000000000" pitchFamily="2" charset="2"/>
              <a:buChar char="Ø"/>
            </a:pPr>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Total volume received in May 2024 is 9799, which is higher compared to 7865 in May 2023.</a:t>
            </a:r>
          </a:p>
          <a:p>
            <a:pPr marL="285750" indent="-285750">
              <a:buFont typeface="Wingdings" panose="05000000000000000000" pitchFamily="2" charset="2"/>
              <a:buChar char="Ø"/>
            </a:pPr>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The overall volume for previous year 2023 it was 2,95,929 and it is 97,103 in 2024(Jan – May).</a:t>
            </a:r>
          </a:p>
        </p:txBody>
      </p:sp>
      <p:graphicFrame>
        <p:nvGraphicFramePr>
          <p:cNvPr id="3" name="Chart 2">
            <a:extLst>
              <a:ext uri="{FF2B5EF4-FFF2-40B4-BE49-F238E27FC236}">
                <a16:creationId xmlns:a16="http://schemas.microsoft.com/office/drawing/2014/main" id="{6711EC55-88AC-2D56-AABD-1EBB2AF6B97E}"/>
              </a:ext>
            </a:extLst>
          </p:cNvPr>
          <p:cNvGraphicFramePr>
            <a:graphicFrameLocks/>
          </p:cNvGraphicFramePr>
          <p:nvPr>
            <p:extLst>
              <p:ext uri="{D42A27DB-BD31-4B8C-83A1-F6EECF244321}">
                <p14:modId xmlns:p14="http://schemas.microsoft.com/office/powerpoint/2010/main" val="801493969"/>
              </p:ext>
            </p:extLst>
          </p:nvPr>
        </p:nvGraphicFramePr>
        <p:xfrm>
          <a:off x="469327" y="742840"/>
          <a:ext cx="5474273" cy="287653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close-up of a logo&#10;&#10;Description automatically generated">
            <a:extLst>
              <a:ext uri="{FF2B5EF4-FFF2-40B4-BE49-F238E27FC236}">
                <a16:creationId xmlns:a16="http://schemas.microsoft.com/office/drawing/2014/main" id="{ED426E1F-6B1C-4A2F-1903-C92695BA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880827" y="6115160"/>
            <a:ext cx="2521783" cy="607807"/>
          </a:xfrm>
          <a:prstGeom prst="rect">
            <a:avLst/>
          </a:prstGeom>
          <a:noFill/>
        </p:spPr>
      </p:pic>
      <p:graphicFrame>
        <p:nvGraphicFramePr>
          <p:cNvPr id="5" name="Chart 4">
            <a:extLst>
              <a:ext uri="{FF2B5EF4-FFF2-40B4-BE49-F238E27FC236}">
                <a16:creationId xmlns:a16="http://schemas.microsoft.com/office/drawing/2014/main" id="{638A5925-802F-1DC7-492D-C7506ADF9E4E}"/>
              </a:ext>
            </a:extLst>
          </p:cNvPr>
          <p:cNvGraphicFramePr>
            <a:graphicFrameLocks/>
          </p:cNvGraphicFramePr>
          <p:nvPr>
            <p:extLst>
              <p:ext uri="{D42A27DB-BD31-4B8C-83A1-F6EECF244321}">
                <p14:modId xmlns:p14="http://schemas.microsoft.com/office/powerpoint/2010/main" val="1919991587"/>
              </p:ext>
            </p:extLst>
          </p:nvPr>
        </p:nvGraphicFramePr>
        <p:xfrm>
          <a:off x="6141719" y="733878"/>
          <a:ext cx="5295601" cy="28765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1181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89D30DB5-9308-4A6D-9006-82DF7063E095}"/>
              </a:ext>
            </a:extLst>
          </p:cNvPr>
          <p:cNvSpPr txBox="1">
            <a:spLocks/>
          </p:cNvSpPr>
          <p:nvPr/>
        </p:nvSpPr>
        <p:spPr>
          <a:xfrm>
            <a:off x="632013" y="6477227"/>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sp>
        <p:nvSpPr>
          <p:cNvPr id="15" name="Slide Number Placeholder 3">
            <a:extLst>
              <a:ext uri="{FF2B5EF4-FFF2-40B4-BE49-F238E27FC236}">
                <a16:creationId xmlns:a16="http://schemas.microsoft.com/office/drawing/2014/main" id="{7A6FF394-1DE6-41F3-84A8-1A90E4791419}"/>
              </a:ext>
            </a:extLst>
          </p:cNvPr>
          <p:cNvSpPr txBox="1">
            <a:spLocks/>
          </p:cNvSpPr>
          <p:nvPr/>
        </p:nvSpPr>
        <p:spPr>
          <a:xfrm>
            <a:off x="369983" y="6464349"/>
            <a:ext cx="365123" cy="3712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CDCA4D-B942-BC47-92B6-393DE0C99508}" type="slidenum">
              <a:rPr lang="en-US" sz="900" smtClean="0">
                <a:solidFill>
                  <a:schemeClr val="accent3"/>
                </a:solidFill>
              </a:rPr>
              <a:pPr/>
              <a:t>7</a:t>
            </a:fld>
            <a:endParaRPr lang="en-US" sz="900" dirty="0">
              <a:solidFill>
                <a:schemeClr val="accent3"/>
              </a:solidFill>
            </a:endParaRPr>
          </a:p>
        </p:txBody>
      </p:sp>
      <p:sp>
        <p:nvSpPr>
          <p:cNvPr id="27" name="Title 2">
            <a:extLst>
              <a:ext uri="{FF2B5EF4-FFF2-40B4-BE49-F238E27FC236}">
                <a16:creationId xmlns:a16="http://schemas.microsoft.com/office/drawing/2014/main" id="{1E215BDA-FF29-4A4D-9030-90D4C801CA46}"/>
              </a:ext>
            </a:extLst>
          </p:cNvPr>
          <p:cNvSpPr txBox="1">
            <a:spLocks/>
          </p:cNvSpPr>
          <p:nvPr/>
        </p:nvSpPr>
        <p:spPr>
          <a:xfrm>
            <a:off x="469327" y="203600"/>
            <a:ext cx="11146408" cy="484326"/>
          </a:xfrm>
          <a:prstGeom prst="rect">
            <a:avLst/>
          </a:prstGeom>
          <a:solidFill>
            <a:schemeClr val="bg1">
              <a:lumMod val="8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Arial" charset="0"/>
                <a:ea typeface="Arial" charset="0"/>
                <a:cs typeface="Arial" charset="0"/>
              </a:defRPr>
            </a:lvl1pPr>
          </a:lstStyle>
          <a:p>
            <a:r>
              <a:rPr lang="en-US" sz="2000" dirty="0">
                <a:latin typeface="+mn-lt"/>
              </a:rPr>
              <a:t>Cash Allocation  – Volume Trend Analysis:</a:t>
            </a:r>
          </a:p>
        </p:txBody>
      </p:sp>
      <p:sp>
        <p:nvSpPr>
          <p:cNvPr id="10" name="TextBox 9">
            <a:extLst>
              <a:ext uri="{FF2B5EF4-FFF2-40B4-BE49-F238E27FC236}">
                <a16:creationId xmlns:a16="http://schemas.microsoft.com/office/drawing/2014/main" id="{0A40053C-8B78-4AE0-83E9-907F9654B491}"/>
              </a:ext>
            </a:extLst>
          </p:cNvPr>
          <p:cNvSpPr txBox="1"/>
          <p:nvPr/>
        </p:nvSpPr>
        <p:spPr>
          <a:xfrm>
            <a:off x="552544" y="3771006"/>
            <a:ext cx="11146407" cy="2523768"/>
          </a:xfrm>
          <a:prstGeom prst="rect">
            <a:avLst/>
          </a:prstGeom>
          <a:noFill/>
        </p:spPr>
        <p:txBody>
          <a:bodyPr wrap="square">
            <a:spAutoFit/>
          </a:bodyPr>
          <a:lstStyle/>
          <a:p>
            <a:r>
              <a:rPr lang="en-US" sz="1300" b="1" u="sng" dirty="0">
                <a:solidFill>
                  <a:schemeClr val="tx1"/>
                </a:solidFill>
                <a:latin typeface="Calibri" panose="020F0502020204030204" pitchFamily="34" charset="0"/>
                <a:ea typeface="Arial" charset="0"/>
                <a:cs typeface="Calibri" panose="020F0502020204030204" pitchFamily="34" charset="0"/>
              </a:rPr>
              <a:t>Cash Allocation  -- Process updates:</a:t>
            </a:r>
          </a:p>
          <a:p>
            <a:endParaRPr lang="en-US" sz="1300" b="1" u="sng" dirty="0">
              <a:solidFill>
                <a:schemeClr val="tx1"/>
              </a:solidFill>
              <a:latin typeface="Calibri" panose="020F0502020204030204" pitchFamily="34" charset="0"/>
              <a:ea typeface="Arial"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The volume received in May 2024 is 7706 which is slightly higher compared to 6990 received in May 2023.</a:t>
            </a:r>
          </a:p>
          <a:p>
            <a:pPr marL="285750" indent="-285750">
              <a:buFont typeface="Wingdings" panose="05000000000000000000" pitchFamily="2" charset="2"/>
              <a:buChar char="Ø"/>
            </a:pPr>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Overall volume received in previous year was 92,711 . It is 38,623 in current year till May 2024.</a:t>
            </a:r>
          </a:p>
          <a:p>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Cash application Team as started working on the additional activities like Premium refund JE and research requests from May 2024. And we are yet to receive one more activity related to bank statements.</a:t>
            </a:r>
          </a:p>
          <a:p>
            <a:endParaRPr lang="en-US"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300" dirty="0">
                <a:latin typeface="Calibri" panose="020F0502020204030204" pitchFamily="34" charset="0"/>
                <a:cs typeface="Calibri" panose="020F0502020204030204" pitchFamily="34" charset="0"/>
              </a:rPr>
              <a:t>We have received 758 Traditional Checks &amp; 2,827 Wires in the month of May and Values for Traditional checks is $33.01 million  &amp; for wires $525.58 million.</a:t>
            </a:r>
          </a:p>
          <a:p>
            <a:pPr marL="285750" indent="-285750">
              <a:buFont typeface="Wingdings" panose="05000000000000000000" pitchFamily="2" charset="2"/>
              <a:buChar char="Ø"/>
            </a:pPr>
            <a:endParaRPr lang="en-US" sz="1300" dirty="0">
              <a:latin typeface="Calibri" panose="020F0502020204030204" pitchFamily="34" charset="0"/>
              <a:cs typeface="Calibri" panose="020F0502020204030204" pitchFamily="34" charset="0"/>
            </a:endParaRPr>
          </a:p>
          <a:p>
            <a:endParaRPr lang="en-US" sz="1300" dirty="0">
              <a:latin typeface="Calibri" panose="020F0502020204030204" pitchFamily="34" charset="0"/>
              <a:cs typeface="Calibri" panose="020F0502020204030204" pitchFamily="34" charset="0"/>
            </a:endParaRPr>
          </a:p>
        </p:txBody>
      </p:sp>
      <p:pic>
        <p:nvPicPr>
          <p:cNvPr id="3" name="Picture 2" descr="A close-up of a logo&#10;&#10;Description automatically generated">
            <a:extLst>
              <a:ext uri="{FF2B5EF4-FFF2-40B4-BE49-F238E27FC236}">
                <a16:creationId xmlns:a16="http://schemas.microsoft.com/office/drawing/2014/main" id="{0971405E-6B41-6001-F9E8-AED7A4905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81639" y="6030745"/>
            <a:ext cx="2521783" cy="751496"/>
          </a:xfrm>
          <a:prstGeom prst="rect">
            <a:avLst/>
          </a:prstGeom>
          <a:noFill/>
        </p:spPr>
      </p:pic>
      <p:graphicFrame>
        <p:nvGraphicFramePr>
          <p:cNvPr id="4" name="Chart 3">
            <a:extLst>
              <a:ext uri="{FF2B5EF4-FFF2-40B4-BE49-F238E27FC236}">
                <a16:creationId xmlns:a16="http://schemas.microsoft.com/office/drawing/2014/main" id="{68BBF1D6-5E25-DC7B-21FC-843B877B880A}"/>
              </a:ext>
            </a:extLst>
          </p:cNvPr>
          <p:cNvGraphicFramePr>
            <a:graphicFrameLocks/>
          </p:cNvGraphicFramePr>
          <p:nvPr>
            <p:extLst>
              <p:ext uri="{D42A27DB-BD31-4B8C-83A1-F6EECF244321}">
                <p14:modId xmlns:p14="http://schemas.microsoft.com/office/powerpoint/2010/main" val="2805217698"/>
              </p:ext>
            </p:extLst>
          </p:nvPr>
        </p:nvGraphicFramePr>
        <p:xfrm>
          <a:off x="510977" y="792459"/>
          <a:ext cx="5249743" cy="26365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E89AE6A7-8D4E-547B-0818-3C55CAFE893F}"/>
              </a:ext>
            </a:extLst>
          </p:cNvPr>
          <p:cNvGraphicFramePr>
            <a:graphicFrameLocks/>
          </p:cNvGraphicFramePr>
          <p:nvPr>
            <p:extLst>
              <p:ext uri="{D42A27DB-BD31-4B8C-83A1-F6EECF244321}">
                <p14:modId xmlns:p14="http://schemas.microsoft.com/office/powerpoint/2010/main" val="3551970206"/>
              </p:ext>
            </p:extLst>
          </p:nvPr>
        </p:nvGraphicFramePr>
        <p:xfrm>
          <a:off x="6042531" y="792459"/>
          <a:ext cx="5410200" cy="26365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8889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F4987D-F814-2067-3025-FCB22B6E0AF9}"/>
              </a:ext>
            </a:extLst>
          </p:cNvPr>
          <p:cNvSpPr>
            <a:spLocks noGrp="1"/>
          </p:cNvSpPr>
          <p:nvPr>
            <p:ph type="ftr" sz="quarter" idx="11"/>
          </p:nvPr>
        </p:nvSpPr>
        <p:spPr/>
        <p:txBody>
          <a:bodyPr/>
          <a:lstStyle/>
          <a:p>
            <a:r>
              <a:rPr lang="en-PH"/>
              <a:t>// © 2024 Sutherland Global Services, Inc. All Rights Reserved.	</a:t>
            </a:r>
            <a:endParaRPr lang="en-PH" dirty="0"/>
          </a:p>
        </p:txBody>
      </p:sp>
      <p:sp>
        <p:nvSpPr>
          <p:cNvPr id="3" name="Slide Number Placeholder 2">
            <a:extLst>
              <a:ext uri="{FF2B5EF4-FFF2-40B4-BE49-F238E27FC236}">
                <a16:creationId xmlns:a16="http://schemas.microsoft.com/office/drawing/2014/main" id="{12DF98C6-5C4F-DDED-F970-3444E40CB155}"/>
              </a:ext>
            </a:extLst>
          </p:cNvPr>
          <p:cNvSpPr>
            <a:spLocks noGrp="1"/>
          </p:cNvSpPr>
          <p:nvPr>
            <p:ph type="sldNum" sz="quarter" idx="12"/>
          </p:nvPr>
        </p:nvSpPr>
        <p:spPr/>
        <p:txBody>
          <a:bodyPr/>
          <a:lstStyle/>
          <a:p>
            <a:fld id="{C6CDCA4D-B942-BC47-92B6-393DE0C99508}" type="slidenum">
              <a:rPr lang="en-US" smtClean="0"/>
              <a:pPr/>
              <a:t>8</a:t>
            </a:fld>
            <a:endParaRPr lang="en-US" dirty="0"/>
          </a:p>
        </p:txBody>
      </p:sp>
      <p:sp>
        <p:nvSpPr>
          <p:cNvPr id="6" name="Title 1">
            <a:extLst>
              <a:ext uri="{FF2B5EF4-FFF2-40B4-BE49-F238E27FC236}">
                <a16:creationId xmlns:a16="http://schemas.microsoft.com/office/drawing/2014/main" id="{EAF4184F-70D4-0119-5FE2-1E687F460AD6}"/>
              </a:ext>
            </a:extLst>
          </p:cNvPr>
          <p:cNvSpPr txBox="1">
            <a:spLocks/>
          </p:cNvSpPr>
          <p:nvPr/>
        </p:nvSpPr>
        <p:spPr>
          <a:xfrm>
            <a:off x="114798" y="114599"/>
            <a:ext cx="10896600" cy="365760"/>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solidFill>
                <a:latin typeface="Arial" charset="0"/>
                <a:ea typeface="Arial" charset="0"/>
                <a:cs typeface="Arial" charset="0"/>
              </a:defRPr>
            </a:lvl1pPr>
          </a:lstStyle>
          <a:p>
            <a:r>
              <a:rPr lang="en-US" sz="2500" b="1" dirty="0">
                <a:solidFill>
                  <a:srgbClr val="001E60"/>
                </a:solidFill>
                <a:latin typeface="Century Gothic" panose="020B0502020202020204" pitchFamily="34" charset="0"/>
              </a:rPr>
              <a:t>Aetna – UNID payments  till 06/10/2024:</a:t>
            </a:r>
            <a:r>
              <a:rPr lang="en-US" sz="2500" dirty="0">
                <a:solidFill>
                  <a:srgbClr val="001E60"/>
                </a:solidFill>
                <a:latin typeface="Century Gothic" panose="020B0502020202020204" pitchFamily="34" charset="0"/>
              </a:rPr>
              <a:t> </a:t>
            </a:r>
          </a:p>
        </p:txBody>
      </p:sp>
      <p:pic>
        <p:nvPicPr>
          <p:cNvPr id="4" name="Picture 3" descr="A close-up of a logo&#10;&#10;Description automatically generated">
            <a:extLst>
              <a:ext uri="{FF2B5EF4-FFF2-40B4-BE49-F238E27FC236}">
                <a16:creationId xmlns:a16="http://schemas.microsoft.com/office/drawing/2014/main" id="{8C29CD7A-0117-A2EF-EF9D-38B4DA5F77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9015" y="6096078"/>
            <a:ext cx="2463346" cy="380389"/>
          </a:xfrm>
          <a:prstGeom prst="rect">
            <a:avLst/>
          </a:prstGeom>
          <a:noFill/>
          <a:ln>
            <a:noFill/>
          </a:ln>
        </p:spPr>
      </p:pic>
      <p:pic>
        <p:nvPicPr>
          <p:cNvPr id="9" name="Picture 8">
            <a:extLst>
              <a:ext uri="{FF2B5EF4-FFF2-40B4-BE49-F238E27FC236}">
                <a16:creationId xmlns:a16="http://schemas.microsoft.com/office/drawing/2014/main" id="{38F89A56-58FE-6C54-CEAE-8D27D34A63FB}"/>
              </a:ext>
            </a:extLst>
          </p:cNvPr>
          <p:cNvPicPr>
            <a:picLocks noChangeAspect="1"/>
          </p:cNvPicPr>
          <p:nvPr/>
        </p:nvPicPr>
        <p:blipFill>
          <a:blip r:embed="rId3"/>
          <a:stretch>
            <a:fillRect/>
          </a:stretch>
        </p:blipFill>
        <p:spPr>
          <a:xfrm>
            <a:off x="243840" y="752682"/>
            <a:ext cx="11216640" cy="2651760"/>
          </a:xfrm>
          <a:prstGeom prst="rect">
            <a:avLst/>
          </a:prstGeom>
        </p:spPr>
      </p:pic>
      <p:pic>
        <p:nvPicPr>
          <p:cNvPr id="10" name="Picture 9">
            <a:extLst>
              <a:ext uri="{FF2B5EF4-FFF2-40B4-BE49-F238E27FC236}">
                <a16:creationId xmlns:a16="http://schemas.microsoft.com/office/drawing/2014/main" id="{8E9C41D8-06B4-29C6-D2BF-29B46359B1A7}"/>
              </a:ext>
            </a:extLst>
          </p:cNvPr>
          <p:cNvPicPr>
            <a:picLocks noChangeAspect="1"/>
          </p:cNvPicPr>
          <p:nvPr/>
        </p:nvPicPr>
        <p:blipFill>
          <a:blip r:embed="rId4"/>
          <a:stretch>
            <a:fillRect/>
          </a:stretch>
        </p:blipFill>
        <p:spPr>
          <a:xfrm>
            <a:off x="243840" y="3841138"/>
            <a:ext cx="11216641" cy="1737360"/>
          </a:xfrm>
          <a:prstGeom prst="rect">
            <a:avLst/>
          </a:prstGeom>
        </p:spPr>
      </p:pic>
    </p:spTree>
    <p:extLst>
      <p:ext uri="{BB962C8B-B14F-4D97-AF65-F5344CB8AC3E}">
        <p14:creationId xmlns:p14="http://schemas.microsoft.com/office/powerpoint/2010/main" val="401548893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E99D29-23C8-4683-97C0-5CA4CCAEF89B}"/>
              </a:ext>
            </a:extLst>
          </p:cNvPr>
          <p:cNvSpPr>
            <a:spLocks noGrp="1"/>
          </p:cNvSpPr>
          <p:nvPr>
            <p:ph type="title"/>
          </p:nvPr>
        </p:nvSpPr>
        <p:spPr>
          <a:xfrm>
            <a:off x="114798" y="309750"/>
            <a:ext cx="10896600" cy="365760"/>
          </a:xfrm>
        </p:spPr>
        <p:txBody>
          <a:bodyPr>
            <a:noAutofit/>
          </a:bodyPr>
          <a:lstStyle/>
          <a:p>
            <a:r>
              <a:rPr lang="en-US" sz="2500" dirty="0">
                <a:solidFill>
                  <a:srgbClr val="001E60"/>
                </a:solidFill>
                <a:latin typeface="Century Gothic" panose="020B0502020202020204" pitchFamily="34" charset="0"/>
              </a:rPr>
              <a:t>Aetna – UNID payments  till 06/10/2024: </a:t>
            </a:r>
          </a:p>
        </p:txBody>
      </p:sp>
      <p:sp>
        <p:nvSpPr>
          <p:cNvPr id="6" name="Slide Number Placeholder 5">
            <a:extLst>
              <a:ext uri="{FF2B5EF4-FFF2-40B4-BE49-F238E27FC236}">
                <a16:creationId xmlns:a16="http://schemas.microsoft.com/office/drawing/2014/main" id="{02B6394F-445D-4DB0-A3A9-FD33AE880043}"/>
              </a:ext>
            </a:extLst>
          </p:cNvPr>
          <p:cNvSpPr>
            <a:spLocks noGrp="1"/>
          </p:cNvSpPr>
          <p:nvPr>
            <p:ph type="sldNum" sz="quarter" idx="4"/>
          </p:nvPr>
        </p:nvSpPr>
        <p:spPr/>
        <p:txBody>
          <a:bodyPr/>
          <a:lstStyle/>
          <a:p>
            <a:fld id="{C6CDCA4D-B942-BC47-92B6-393DE0C99508}" type="slidenum">
              <a:rPr lang="en-US" smtClean="0"/>
              <a:pPr/>
              <a:t>9</a:t>
            </a:fld>
            <a:endParaRPr lang="en-US" dirty="0"/>
          </a:p>
        </p:txBody>
      </p:sp>
      <p:sp>
        <p:nvSpPr>
          <p:cNvPr id="9" name="Footer Placeholder 2">
            <a:extLst>
              <a:ext uri="{FF2B5EF4-FFF2-40B4-BE49-F238E27FC236}">
                <a16:creationId xmlns:a16="http://schemas.microsoft.com/office/drawing/2014/main" id="{9DD53CE9-6CEF-4006-A3E1-7364BA9AD77B}"/>
              </a:ext>
            </a:extLst>
          </p:cNvPr>
          <p:cNvSpPr txBox="1">
            <a:spLocks/>
          </p:cNvSpPr>
          <p:nvPr/>
        </p:nvSpPr>
        <p:spPr>
          <a:xfrm>
            <a:off x="369983" y="6524406"/>
            <a:ext cx="385277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PH" sz="900" dirty="0">
                <a:solidFill>
                  <a:schemeClr val="accent3"/>
                </a:solidFill>
              </a:rPr>
              <a:t>// © 2024 Sutherland Global Services, Inc. All Rights Reserved.	</a:t>
            </a:r>
          </a:p>
        </p:txBody>
      </p:sp>
      <p:pic>
        <p:nvPicPr>
          <p:cNvPr id="3" name="Picture 2" descr="A close-up of a logo&#10;&#10;Description automatically generated">
            <a:extLst>
              <a:ext uri="{FF2B5EF4-FFF2-40B4-BE49-F238E27FC236}">
                <a16:creationId xmlns:a16="http://schemas.microsoft.com/office/drawing/2014/main" id="{1C7A37B5-2F83-9351-197A-4EE8030CDF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3698" y="6302096"/>
            <a:ext cx="2463346" cy="380389"/>
          </a:xfrm>
          <a:prstGeom prst="rect">
            <a:avLst/>
          </a:prstGeom>
          <a:noFill/>
          <a:ln>
            <a:noFill/>
          </a:ln>
        </p:spPr>
      </p:pic>
      <p:sp>
        <p:nvSpPr>
          <p:cNvPr id="4" name="Rectangle 5">
            <a:extLst>
              <a:ext uri="{FF2B5EF4-FFF2-40B4-BE49-F238E27FC236}">
                <a16:creationId xmlns:a16="http://schemas.microsoft.com/office/drawing/2014/main" id="{FC54A99F-AB0C-F632-958A-6B5C0282EB3A}"/>
              </a:ext>
            </a:extLst>
          </p:cNvPr>
          <p:cNvSpPr>
            <a:spLocks noChangeArrowheads="1"/>
          </p:cNvSpPr>
          <p:nvPr/>
        </p:nvSpPr>
        <p:spPr bwMode="auto">
          <a:xfrm>
            <a:off x="945157" y="1120905"/>
            <a:ext cx="10301686" cy="3785652"/>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600" b="0" i="0" u="none" strike="noStrike" cap="none" normalizeH="0" baseline="0" dirty="0">
                <a:ln>
                  <a:noFill/>
                </a:ln>
                <a:solidFill>
                  <a:schemeClr val="tx1"/>
                </a:solidFill>
                <a:effectLst/>
                <a:latin typeface="Verdana" panose="020B0604030504040204" pitchFamily="34" charset="0"/>
                <a:ea typeface="Calibri" panose="020F0502020204030204" pitchFamily="34" charset="0"/>
              </a:rPr>
              <a:t> </a:t>
            </a:r>
            <a:r>
              <a:rPr lang="en-US" altLang="en-US" sz="1600" b="1" u="sng" dirty="0">
                <a:solidFill>
                  <a:schemeClr val="tx1"/>
                </a:solidFill>
                <a:latin typeface="Arial" panose="020B0604020202020204" pitchFamily="34" charset="0"/>
              </a:rPr>
              <a:t>Major Contribution: AGB WIRES &amp; JPMC WIRE</a:t>
            </a:r>
          </a:p>
          <a:p>
            <a:pPr eaLnBrk="0" fontAlgn="base" hangingPunct="0">
              <a:spcBef>
                <a:spcPct val="0"/>
              </a:spcBef>
              <a:spcAft>
                <a:spcPct val="0"/>
              </a:spcAft>
            </a:pPr>
            <a:endParaRPr lang="en-US" alt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r>
              <a:rPr lang="en-US" altLang="en-US" sz="1400" dirty="0">
                <a:solidFill>
                  <a:schemeClr val="tx1"/>
                </a:solidFill>
                <a:latin typeface="Arial" panose="020B0604020202020204" pitchFamily="34" charset="0"/>
              </a:rPr>
              <a:t>$</a:t>
            </a:r>
            <a:r>
              <a:rPr lang="en-US" sz="1400" dirty="0">
                <a:solidFill>
                  <a:schemeClr val="tx1"/>
                </a:solidFill>
                <a:latin typeface="Arial" panose="020B0604020202020204" pitchFamily="34" charset="0"/>
              </a:rPr>
              <a:t>34,686.08 GB Collects JPMC WIRE - 644602203 (AGB) </a:t>
            </a:r>
            <a:r>
              <a:rPr lang="en-US" altLang="en-US" sz="1400" dirty="0">
                <a:solidFill>
                  <a:schemeClr val="tx1"/>
                </a:solidFill>
                <a:latin typeface="Arial" panose="020B0604020202020204" pitchFamily="34" charset="0"/>
              </a:rPr>
              <a:t>Waiting for the support.</a:t>
            </a:r>
          </a:p>
          <a:p>
            <a:pPr eaLnBrk="0" fontAlgn="base" hangingPunct="0">
              <a:spcBef>
                <a:spcPct val="0"/>
              </a:spcBef>
              <a:spcAft>
                <a:spcPct val="0"/>
              </a:spcAft>
            </a:pPr>
            <a:endParaRPr lang="en-US" alt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tx1"/>
                </a:solidFill>
                <a:latin typeface="Arial" panose="020B0604020202020204" pitchFamily="34" charset="0"/>
              </a:rPr>
              <a:t>$12,359.09 WENESTIM INC JPMC WIRE - 644602203 (AGB) Binder Payment.</a:t>
            </a:r>
          </a:p>
          <a:p>
            <a:pPr marL="285750" indent="-285750" eaLnBrk="0" fontAlgn="base" hangingPunct="0">
              <a:spcBef>
                <a:spcPct val="0"/>
              </a:spcBef>
              <a:spcAft>
                <a:spcPct val="0"/>
              </a:spcAft>
              <a:buFont typeface="Wingdings" panose="05000000000000000000" pitchFamily="2" charset="2"/>
              <a:buChar char="Ø"/>
            </a:pPr>
            <a:endParaRPr 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tx1"/>
                </a:solidFill>
                <a:latin typeface="Arial" panose="020B0604020202020204" pitchFamily="34" charset="0"/>
              </a:rPr>
              <a:t>$1,590.42 Real Time Payment - CADENCE COALITION LIMITED LIABILITY COMP JPMC WIRE - 644602203 (AGB) Waiting for support.</a:t>
            </a:r>
          </a:p>
          <a:p>
            <a:pPr eaLnBrk="0" fontAlgn="base" hangingPunct="0">
              <a:spcBef>
                <a:spcPct val="0"/>
              </a:spcBef>
              <a:spcAft>
                <a:spcPct val="0"/>
              </a:spcAft>
            </a:pPr>
            <a:endParaRPr 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tx1"/>
                </a:solidFill>
                <a:latin typeface="Arial" panose="020B0604020202020204" pitchFamily="34" charset="0"/>
              </a:rPr>
              <a:t>$0.01 Digital Therapeu JPMC WIRE – 5540194 </a:t>
            </a:r>
            <a:r>
              <a:rPr lang="en-US" altLang="en-US" sz="1400" dirty="0">
                <a:solidFill>
                  <a:schemeClr val="tx1"/>
                </a:solidFill>
                <a:latin typeface="Arial" panose="020B0604020202020204" pitchFamily="34" charset="0"/>
              </a:rPr>
              <a:t>Waiting for the support</a:t>
            </a:r>
          </a:p>
          <a:p>
            <a:pPr eaLnBrk="0" fontAlgn="base" hangingPunct="0">
              <a:spcBef>
                <a:spcPct val="0"/>
              </a:spcBef>
              <a:spcAft>
                <a:spcPct val="0"/>
              </a:spcAft>
            </a:pPr>
            <a:endParaRPr lang="en-US" alt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tx1"/>
                </a:solidFill>
                <a:latin typeface="Arial" panose="020B0604020202020204" pitchFamily="34" charset="0"/>
              </a:rPr>
              <a:t>$838.11 ALICFNBC 5540194 JPMC WIRE – 5540194 </a:t>
            </a:r>
            <a:r>
              <a:rPr lang="en-US" altLang="en-US" sz="1400" dirty="0">
                <a:solidFill>
                  <a:schemeClr val="tx1"/>
                </a:solidFill>
                <a:latin typeface="Arial" panose="020B0604020202020204" pitchFamily="34" charset="0"/>
              </a:rPr>
              <a:t>Waiting for the support</a:t>
            </a:r>
          </a:p>
          <a:p>
            <a:pPr marL="285750" indent="-285750" eaLnBrk="0" fontAlgn="base" hangingPunct="0">
              <a:spcBef>
                <a:spcPct val="0"/>
              </a:spcBef>
              <a:spcAft>
                <a:spcPct val="0"/>
              </a:spcAft>
              <a:buFont typeface="Wingdings" panose="05000000000000000000" pitchFamily="2" charset="2"/>
              <a:buChar char="Ø"/>
            </a:pPr>
            <a:endParaRPr lang="en-US" alt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r>
              <a:rPr lang="en-US" altLang="en-US" sz="1400" dirty="0">
                <a:solidFill>
                  <a:schemeClr val="tx1"/>
                </a:solidFill>
                <a:latin typeface="Arial" panose="020B0604020202020204" pitchFamily="34" charset="0"/>
              </a:rPr>
              <a:t>$1472.59 INDIUM CORPORATION OF AME JPMC CHECK-LB21673 Waiting for the support</a:t>
            </a:r>
          </a:p>
          <a:p>
            <a:pPr marL="285750" indent="-285750" eaLnBrk="0" fontAlgn="base" hangingPunct="0">
              <a:spcBef>
                <a:spcPct val="0"/>
              </a:spcBef>
              <a:spcAft>
                <a:spcPct val="0"/>
              </a:spcAft>
              <a:buFont typeface="Wingdings" panose="05000000000000000000" pitchFamily="2" charset="2"/>
              <a:buChar char="Ø"/>
            </a:pPr>
            <a:endParaRPr lang="en-US" alt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endParaRPr lang="en-US" altLang="en-US" sz="1400" dirty="0">
              <a:solidFill>
                <a:schemeClr val="tx1"/>
              </a:solidFill>
              <a:latin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Ø"/>
            </a:pPr>
            <a:endParaRPr 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3379016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9">
      <a:dk1>
        <a:srgbClr val="000000"/>
      </a:dk1>
      <a:lt1>
        <a:srgbClr val="FFFFFF"/>
      </a:lt1>
      <a:dk2>
        <a:srgbClr val="DE1B54"/>
      </a:dk2>
      <a:lt2>
        <a:srgbClr val="C5C7C5"/>
      </a:lt2>
      <a:accent1>
        <a:srgbClr val="26235D"/>
      </a:accent1>
      <a:accent2>
        <a:srgbClr val="2E79BB"/>
      </a:accent2>
      <a:accent3>
        <a:srgbClr val="6E797C"/>
      </a:accent3>
      <a:accent4>
        <a:srgbClr val="6CC049"/>
      </a:accent4>
      <a:accent5>
        <a:srgbClr val="F99F42"/>
      </a:accent5>
      <a:accent6>
        <a:srgbClr val="FFFFFF"/>
      </a:accent6>
      <a:hlink>
        <a:srgbClr val="2E79BB"/>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5755fec-6fb7-4078-93fa-1fd3dd50bc3f">
      <UserInfo>
        <DisplayName>smoham5@sutherlandglobal.com</DisplayName>
        <AccountId>58171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678674B79FA540865652533932D7C2" ma:contentTypeVersion="2" ma:contentTypeDescription="Create a new document." ma:contentTypeScope="" ma:versionID="83a9bed866cfe81e03346610cf84fa4c">
  <xsd:schema xmlns:xsd="http://www.w3.org/2001/XMLSchema" xmlns:xs="http://www.w3.org/2001/XMLSchema" xmlns:p="http://schemas.microsoft.com/office/2006/metadata/properties" xmlns:ns2="45755fec-6fb7-4078-93fa-1fd3dd50bc3f" targetNamespace="http://schemas.microsoft.com/office/2006/metadata/properties" ma:root="true" ma:fieldsID="926f0453983fd1cc9fa00a14d541a2a9" ns2:_="">
    <xsd:import namespace="45755fec-6fb7-4078-93fa-1fd3dd50bc3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55fec-6fb7-4078-93fa-1fd3dd50bc3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820CC-CDFE-49A6-A668-FCFACA4FB1D3}">
  <ds:schemaRefs>
    <ds:schemaRef ds:uri="45755fec-6fb7-4078-93fa-1fd3dd50bc3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5BC44A4-2E89-4305-B938-025899F0DE2B}">
  <ds:schemaRefs>
    <ds:schemaRef ds:uri="http://schemas.microsoft.com/sharepoint/v3/contenttype/forms"/>
  </ds:schemaRefs>
</ds:datastoreItem>
</file>

<file path=customXml/itemProps3.xml><?xml version="1.0" encoding="utf-8"?>
<ds:datastoreItem xmlns:ds="http://schemas.openxmlformats.org/officeDocument/2006/customXml" ds:itemID="{8B9BCEE8-86D2-4302-AE3C-6C2B608CD8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755fec-6fb7-4078-93fa-1fd3dd50bc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101918</TotalTime>
  <Words>1042</Words>
  <Application>Microsoft Office PowerPoint</Application>
  <PresentationFormat>Widescreen</PresentationFormat>
  <Paragraphs>168</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Century Gothic</vt:lpstr>
      <vt:lpstr>Verdana</vt:lpstr>
      <vt:lpstr>Wingdings</vt:lpstr>
      <vt:lpstr>Office Theme</vt:lpstr>
      <vt:lpstr>Employee Connect Forum</vt:lpstr>
      <vt:lpstr>PowerPoint Presentation</vt:lpstr>
      <vt:lpstr>PowerPoint Presentation</vt:lpstr>
      <vt:lpstr>PowerPoint Presentation</vt:lpstr>
      <vt:lpstr>Claims R &amp; R – Volume Trend Analysis</vt:lpstr>
      <vt:lpstr>PowerPoint Presentation</vt:lpstr>
      <vt:lpstr>PowerPoint Presentation</vt:lpstr>
      <vt:lpstr>PowerPoint Presentation</vt:lpstr>
      <vt:lpstr>Aetna – UNID payments  till 06/10/2024: </vt:lpstr>
      <vt:lpstr>GL Recon Update: May 2024</vt:lpstr>
      <vt:lpstr>PowerPoint Presentation</vt:lpstr>
      <vt:lpstr>PowerPoint Presentation</vt:lpstr>
      <vt:lpstr>PowerPoint Presentation</vt:lpstr>
      <vt:lpstr>PowerPoint Presentation</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SUTHERLAND</dc:title>
  <dc:creator>Vanessa Lai</dc:creator>
  <cp:lastModifiedBy>Sharavan, Deeksha</cp:lastModifiedBy>
  <cp:revision>2658</cp:revision>
  <cp:lastPrinted>2022-05-20T20:36:35Z</cp:lastPrinted>
  <dcterms:created xsi:type="dcterms:W3CDTF">2017-05-18T20:25:19Z</dcterms:created>
  <dcterms:modified xsi:type="dcterms:W3CDTF">2024-06-14T13:54:18Z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14</vt:lpwstr>
  </property>
  <property fmtid="{D5CDD505-2E9C-101B-9397-08002B2CF9AE}" pid="3" name="Jive_LatestUserAccountName">
    <vt:lpwstr>jaziel.delosreyes@sutherlandglobal.com</vt:lpwstr>
  </property>
  <property fmtid="{D5CDD505-2E9C-101B-9397-08002B2CF9AE}" pid="4" name="Offisync_ProviderInitializationData">
    <vt:lpwstr>https://sutherlandglobal.jiveon.com</vt:lpwstr>
  </property>
  <property fmtid="{D5CDD505-2E9C-101B-9397-08002B2CF9AE}" pid="5" name="Offisync_UniqueId">
    <vt:lpwstr>1002</vt:lpwstr>
  </property>
  <property fmtid="{D5CDD505-2E9C-101B-9397-08002B2CF9AE}" pid="6" name="Jive_VersionGuid">
    <vt:lpwstr>da88f512-9998-40e3-b948-337f5c5c7b40</vt:lpwstr>
  </property>
  <property fmtid="{D5CDD505-2E9C-101B-9397-08002B2CF9AE}" pid="7" name="Offisync_ServerID">
    <vt:lpwstr>900b6904-4c2f-4895-aaab-0c01a8624ad6</vt:lpwstr>
  </property>
  <property fmtid="{D5CDD505-2E9C-101B-9397-08002B2CF9AE}" pid="8" name="ContentTypeId">
    <vt:lpwstr>0x010100C9678674B79FA540865652533932D7C2</vt:lpwstr>
  </property>
  <property fmtid="{D5CDD505-2E9C-101B-9397-08002B2CF9AE}" pid="9" name="MSIP_Label_67599526-06ca-49cc-9fa9-5307800a949a_Enabled">
    <vt:lpwstr>true</vt:lpwstr>
  </property>
  <property fmtid="{D5CDD505-2E9C-101B-9397-08002B2CF9AE}" pid="10" name="MSIP_Label_67599526-06ca-49cc-9fa9-5307800a949a_SetDate">
    <vt:lpwstr>2021-04-30T19:36:10Z</vt:lpwstr>
  </property>
  <property fmtid="{D5CDD505-2E9C-101B-9397-08002B2CF9AE}" pid="11" name="MSIP_Label_67599526-06ca-49cc-9fa9-5307800a949a_Method">
    <vt:lpwstr>Standard</vt:lpwstr>
  </property>
  <property fmtid="{D5CDD505-2E9C-101B-9397-08002B2CF9AE}" pid="12" name="MSIP_Label_67599526-06ca-49cc-9fa9-5307800a949a_Name">
    <vt:lpwstr>67599526-06ca-49cc-9fa9-5307800a949a</vt:lpwstr>
  </property>
  <property fmtid="{D5CDD505-2E9C-101B-9397-08002B2CF9AE}" pid="13" name="MSIP_Label_67599526-06ca-49cc-9fa9-5307800a949a_SiteId">
    <vt:lpwstr>fabb61b8-3afe-4e75-b934-a47f782b8cd7</vt:lpwstr>
  </property>
  <property fmtid="{D5CDD505-2E9C-101B-9397-08002B2CF9AE}" pid="14" name="MSIP_Label_67599526-06ca-49cc-9fa9-5307800a949a_ActionId">
    <vt:lpwstr>13c5aae1-ca08-4922-a677-3aedbe4da453</vt:lpwstr>
  </property>
  <property fmtid="{D5CDD505-2E9C-101B-9397-08002B2CF9AE}" pid="15" name="MSIP_Label_67599526-06ca-49cc-9fa9-5307800a949a_ContentBits">
    <vt:lpwstr>0</vt:lpwstr>
  </property>
</Properties>
</file>