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5.xml" ContentType="application/vnd.openxmlformats-officedocument.presentationml.notesSlid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6.xml" ContentType="application/vnd.openxmlformats-officedocument.presentationml.notesSlid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.xml" ContentType="application/vnd.openxmlformats-officedocument.themeOverrid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ppt/charts/chart1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766" r:id="rId2"/>
  </p:sldMasterIdLst>
  <p:notesMasterIdLst>
    <p:notesMasterId r:id="rId24"/>
  </p:notesMasterIdLst>
  <p:handoutMasterIdLst>
    <p:handoutMasterId r:id="rId25"/>
  </p:handoutMasterIdLst>
  <p:sldIdLst>
    <p:sldId id="544" r:id="rId3"/>
    <p:sldId id="585" r:id="rId4"/>
    <p:sldId id="501" r:id="rId5"/>
    <p:sldId id="502" r:id="rId6"/>
    <p:sldId id="547" r:id="rId7"/>
    <p:sldId id="503" r:id="rId8"/>
    <p:sldId id="548" r:id="rId9"/>
    <p:sldId id="504" r:id="rId10"/>
    <p:sldId id="258" r:id="rId11"/>
    <p:sldId id="564" r:id="rId12"/>
    <p:sldId id="565" r:id="rId13"/>
    <p:sldId id="549" r:id="rId14"/>
    <p:sldId id="550" r:id="rId15"/>
    <p:sldId id="576" r:id="rId16"/>
    <p:sldId id="577" r:id="rId17"/>
    <p:sldId id="578" r:id="rId18"/>
    <p:sldId id="579" r:id="rId19"/>
    <p:sldId id="580" r:id="rId20"/>
    <p:sldId id="581" r:id="rId21"/>
    <p:sldId id="583" r:id="rId22"/>
    <p:sldId id="56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3720" userDrawn="1">
          <p15:clr>
            <a:srgbClr val="A4A3A4"/>
          </p15:clr>
        </p15:guide>
        <p15:guide id="6" pos="7392" userDrawn="1">
          <p15:clr>
            <a:srgbClr val="A4A3A4"/>
          </p15:clr>
        </p15:guide>
        <p15:guide id="10" orient="horz" pos="1152" userDrawn="1">
          <p15:clr>
            <a:srgbClr val="A4A3A4"/>
          </p15:clr>
        </p15:guide>
        <p15:guide id="11" pos="6744" userDrawn="1">
          <p15:clr>
            <a:srgbClr val="A4A3A4"/>
          </p15:clr>
        </p15:guide>
        <p15:guide id="12" pos="7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nessa Lai" initials="VL" lastIdx="1" clrIdx="0"/>
  <p:cmAuthor id="2" name="Vanessa Lai" initials="VL [2]" lastIdx="1" clrIdx="1"/>
  <p:cmAuthor id="3" name="Vanessa Lai" initials="VL [3]" lastIdx="1" clrIdx="2"/>
  <p:cmAuthor id="4" name="Vanessa Lai" initials="VL [4]" lastIdx="1" clrIdx="3"/>
  <p:cmAuthor id="5" name="Ann Jarema" initials="AJ" lastIdx="5" clrIdx="4"/>
  <p:cmAuthor id="6" name="Jessie Woodhead" initials="JW" lastIdx="1" clrIdx="5"/>
  <p:cmAuthor id="7" name="Jessie Woodhead" initials="JW [2]" lastIdx="1" clrIdx="6"/>
  <p:cmAuthor id="8" name="Jessie Woodhead" initials="JW [3]" lastIdx="1" clrIdx="7"/>
  <p:cmAuthor id="9" name="Jessie Woodhead" initials="JW [4]" lastIdx="1" clrIdx="8"/>
  <p:cmAuthor id="10" name="Jessie Woodhead" initials="JW [5]" lastIdx="1" clrIdx="9"/>
  <p:cmAuthor id="11" name="Jessie Woodhead" initials="JW [6]" lastIdx="1" clrIdx="10"/>
  <p:cmAuthor id="12" name="Jessie Woodhead" initials="JW [7]" lastIdx="1" clrIdx="11"/>
  <p:cmAuthor id="13" name="Jessie Woodhead" initials="JW [8]" lastIdx="1" clrIdx="12"/>
  <p:cmAuthor id="14" name="Jessie Woodhead" initials="JW [9]" lastIdx="1" clrIdx="13"/>
  <p:cmAuthor id="15" name="Vijaya Kumar P" initials="VKP" lastIdx="1" clrIdx="14">
    <p:extLst>
      <p:ext uri="{19B8F6BF-5375-455C-9EA6-DF929625EA0E}">
        <p15:presenceInfo xmlns:p15="http://schemas.microsoft.com/office/powerpoint/2012/main" userId="S::PVijaya@sutherlandglobal.com::da07e7a5-7baa-46d7-ab7c-fe70df83bd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C27A"/>
    <a:srgbClr val="F99F42"/>
    <a:srgbClr val="001E60"/>
    <a:srgbClr val="DE1B54"/>
    <a:srgbClr val="2E79BB"/>
    <a:srgbClr val="C5C7C5"/>
    <a:srgbClr val="6E7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7" autoAdjust="0"/>
    <p:restoredTop sz="85714" autoAdjust="0"/>
  </p:normalViewPr>
  <p:slideViewPr>
    <p:cSldViewPr snapToGrid="0" snapToObjects="1">
      <p:cViewPr varScale="1">
        <p:scale>
          <a:sx n="62" d="100"/>
          <a:sy n="62" d="100"/>
        </p:scale>
        <p:origin x="444" y="60"/>
      </p:cViewPr>
      <p:guideLst>
        <p:guide orient="horz" pos="3720"/>
        <p:guide pos="7392"/>
        <p:guide orient="horz" pos="1152"/>
        <p:guide pos="6744"/>
        <p:guide pos="7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2" d="100"/>
        <a:sy n="62" d="100"/>
      </p:scale>
      <p:origin x="0" y="-20202"/>
    </p:cViewPr>
  </p:sorterViewPr>
  <p:notesViewPr>
    <p:cSldViewPr snapToGrid="0" snapToObjects="1">
      <p:cViewPr varScale="1">
        <p:scale>
          <a:sx n="50" d="100"/>
          <a:sy n="50" d="100"/>
        </p:scale>
        <p:origin x="2028" y="3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6%20Unclaimed%20Property\Unclaimed%20Property%202018(1)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\\winp-sfs-008\midncoprsv\07%20AP%20Intake\Invoice%20Intake%20Process%20AP%20-%202022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\\winp-sfs-008\midncoprsv\07%20AP%20Intake\Invoice%20Intake%20Process%20AP%20-%202022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7%20AP%20Intake\Invoice%20Intake%20Process%20AP%20-%202022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winp-sfs-008\midncoprsv\08%20Reports\Sridhar%20Mondy%20Review%20Call\Sridhar%20Review%20Raw%20Data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Claims</a:t>
            </a:r>
            <a:r>
              <a:rPr lang="en-US" sz="1200" baseline="0" dirty="0"/>
              <a:t> - </a:t>
            </a:r>
            <a:r>
              <a:rPr lang="en-US" sz="1200" dirty="0"/>
              <a:t>Year-wise </a:t>
            </a:r>
            <a:r>
              <a:rPr lang="en-US" sz="1200" b="0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comparison till Sep 2022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en-US" sz="1200" dirty="0"/>
          </a:p>
        </c:rich>
      </c:tx>
      <c:layout>
        <c:manualLayout>
          <c:xMode val="edge"/>
          <c:yMode val="edge"/>
          <c:x val="0.25827155472507929"/>
          <c:y val="5.493133583021223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883636480641319"/>
          <c:y val="0.19019312884396913"/>
          <c:w val="0.84547770407858391"/>
          <c:h val="0.55947114819602772"/>
        </c:manualLayout>
      </c:layout>
      <c:lineChart>
        <c:grouping val="standard"/>
        <c:varyColors val="0"/>
        <c:ser>
          <c:idx val="0"/>
          <c:order val="0"/>
          <c:tx>
            <c:strRef>
              <c:f>Aetna!$C$2</c:f>
              <c:strCache>
                <c:ptCount val="1"/>
                <c:pt idx="0">
                  <c:v>Claims Volume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Aetna!$A$3:$A$7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 (till 09/23)</c:v>
                </c:pt>
              </c:strCache>
            </c:strRef>
          </c:cat>
          <c:val>
            <c:numRef>
              <c:f>Aetna!$C$3:$C$7</c:f>
              <c:numCache>
                <c:formatCode>0</c:formatCode>
                <c:ptCount val="5"/>
                <c:pt idx="0">
                  <c:v>3.9209999999999998</c:v>
                </c:pt>
                <c:pt idx="1">
                  <c:v>7.65</c:v>
                </c:pt>
                <c:pt idx="2">
                  <c:v>30.251999999999999</c:v>
                </c:pt>
                <c:pt idx="3">
                  <c:v>30.138999999999999</c:v>
                </c:pt>
                <c:pt idx="4">
                  <c:v>12.994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061-475B-BEBD-A33731764E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2574338890650929"/>
              <c:y val="0.874549099084133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ax val="3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Thousand's</a:t>
                </a:r>
              </a:p>
            </c:rich>
          </c:tx>
          <c:layout>
            <c:manualLayout>
              <c:xMode val="edge"/>
              <c:yMode val="edge"/>
              <c:x val="1.8680677174547577E-2"/>
              <c:y val="0.3045573172729342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7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Sep Year-Wise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Aetna!$A$63:$A$67</c:f>
              <c:strCache>
                <c:ptCount val="5"/>
                <c:pt idx="0">
                  <c:v>Sep'18</c:v>
                </c:pt>
                <c:pt idx="1">
                  <c:v>Sep'19</c:v>
                </c:pt>
                <c:pt idx="2">
                  <c:v>Sep'20</c:v>
                </c:pt>
                <c:pt idx="3">
                  <c:v>Sep'21</c:v>
                </c:pt>
                <c:pt idx="4">
                  <c:v>Sep'22(till 09/23)</c:v>
                </c:pt>
              </c:strCache>
            </c:strRef>
          </c:cat>
          <c:val>
            <c:numRef>
              <c:f>Aetna!$C$63:$C$67</c:f>
              <c:numCache>
                <c:formatCode>0</c:formatCode>
                <c:ptCount val="5"/>
                <c:pt idx="0">
                  <c:v>17.472999999999999</c:v>
                </c:pt>
                <c:pt idx="1">
                  <c:v>13.285</c:v>
                </c:pt>
                <c:pt idx="2">
                  <c:v>14.307</c:v>
                </c:pt>
                <c:pt idx="3">
                  <c:v>11.824999999999999</c:v>
                </c:pt>
                <c:pt idx="4">
                  <c:v>6.7309999999999999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B48-4443-BEBF-F5CAB74032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ax val="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Cash Allocation 3-Months</a:t>
            </a:r>
            <a:r>
              <a:rPr lang="en-US" sz="1200" baseline="0" dirty="0"/>
              <a:t> </a:t>
            </a:r>
            <a:r>
              <a:rPr lang="en-US" sz="1200" dirty="0"/>
              <a:t>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Aetna!$A$70:$A$72</c:f>
              <c:strCache>
                <c:ptCount val="3"/>
                <c:pt idx="0">
                  <c:v>Jul'22</c:v>
                </c:pt>
                <c:pt idx="1">
                  <c:v>Aug'22</c:v>
                </c:pt>
                <c:pt idx="2">
                  <c:v>Sep'22(till 09/23)</c:v>
                </c:pt>
              </c:strCache>
            </c:strRef>
          </c:cat>
          <c:val>
            <c:numRef>
              <c:f>Aetna!$C$70:$C$72</c:f>
              <c:numCache>
                <c:formatCode>0</c:formatCode>
                <c:ptCount val="3"/>
                <c:pt idx="0">
                  <c:v>10.625</c:v>
                </c:pt>
                <c:pt idx="1">
                  <c:v>10.247</c:v>
                </c:pt>
                <c:pt idx="2">
                  <c:v>6.7309999999999999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FE9-423A-B6EC-170F574367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Month-wise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3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Week Wise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Aetna!$A$75:$A$79</c:f>
              <c:strCache>
                <c:ptCount val="5"/>
                <c:pt idx="0">
                  <c:v>Sep 01 to 02</c:v>
                </c:pt>
                <c:pt idx="1">
                  <c:v>Sep 05 to 09</c:v>
                </c:pt>
                <c:pt idx="2">
                  <c:v>Sep 12 to 16</c:v>
                </c:pt>
                <c:pt idx="3">
                  <c:v>Sep 19 to 23</c:v>
                </c:pt>
                <c:pt idx="4">
                  <c:v>Sep 26 to 30</c:v>
                </c:pt>
              </c:strCache>
            </c:strRef>
          </c:cat>
          <c:val>
            <c:numRef>
              <c:f>Aetna!$B$75:$B$79</c:f>
              <c:numCache>
                <c:formatCode>General</c:formatCode>
                <c:ptCount val="5"/>
                <c:pt idx="0">
                  <c:v>589</c:v>
                </c:pt>
                <c:pt idx="1">
                  <c:v>2260</c:v>
                </c:pt>
                <c:pt idx="2">
                  <c:v>2003</c:v>
                </c:pt>
                <c:pt idx="3">
                  <c:v>1879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1E0-4123-8E62-B55CED6AB0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Week-wise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[Unclaimed Property 2018(1).xlsx]Sheet4!PivotTable8</c:name>
    <c:fmtId val="16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5.5638415748026825E-2"/>
          <c:y val="7.3092061297336614E-2"/>
          <c:w val="0.88887466433768003"/>
          <c:h val="0.8552712622565694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Sheet4!$B$3:$B$4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Sheet4!$B$5:$B$17</c:f>
              <c:numCache>
                <c:formatCode>General</c:formatCode>
                <c:ptCount val="12"/>
                <c:pt idx="3">
                  <c:v>552</c:v>
                </c:pt>
                <c:pt idx="4">
                  <c:v>893</c:v>
                </c:pt>
                <c:pt idx="5">
                  <c:v>1030</c:v>
                </c:pt>
                <c:pt idx="6">
                  <c:v>1722</c:v>
                </c:pt>
                <c:pt idx="7">
                  <c:v>1084</c:v>
                </c:pt>
                <c:pt idx="8">
                  <c:v>1330</c:v>
                </c:pt>
                <c:pt idx="9">
                  <c:v>2265</c:v>
                </c:pt>
                <c:pt idx="10">
                  <c:v>720</c:v>
                </c:pt>
                <c:pt idx="11">
                  <c:v>2409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69-4EC9-9C0A-6E607AA3668F}"/>
            </c:ext>
          </c:extLst>
        </c:ser>
        <c:ser>
          <c:idx val="1"/>
          <c:order val="1"/>
          <c:tx>
            <c:strRef>
              <c:f>Sheet4!$C$3:$C$4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Sheet4!$C$5:$C$17</c:f>
              <c:numCache>
                <c:formatCode>General</c:formatCode>
                <c:ptCount val="12"/>
                <c:pt idx="0">
                  <c:v>1030</c:v>
                </c:pt>
                <c:pt idx="1">
                  <c:v>785</c:v>
                </c:pt>
                <c:pt idx="2">
                  <c:v>850</c:v>
                </c:pt>
                <c:pt idx="3">
                  <c:v>1008</c:v>
                </c:pt>
                <c:pt idx="4">
                  <c:v>1041</c:v>
                </c:pt>
                <c:pt idx="5">
                  <c:v>4130</c:v>
                </c:pt>
                <c:pt idx="6">
                  <c:v>3001</c:v>
                </c:pt>
                <c:pt idx="7">
                  <c:v>993</c:v>
                </c:pt>
                <c:pt idx="8">
                  <c:v>2300</c:v>
                </c:pt>
                <c:pt idx="9">
                  <c:v>1841</c:v>
                </c:pt>
                <c:pt idx="10">
                  <c:v>1696</c:v>
                </c:pt>
                <c:pt idx="11">
                  <c:v>2780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69-4EC9-9C0A-6E607AA3668F}"/>
            </c:ext>
          </c:extLst>
        </c:ser>
        <c:ser>
          <c:idx val="2"/>
          <c:order val="2"/>
          <c:tx>
            <c:strRef>
              <c:f>Sheet4!$D$3:$D$4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Sheet4!$D$5:$D$17</c:f>
              <c:numCache>
                <c:formatCode>General</c:formatCode>
                <c:ptCount val="12"/>
                <c:pt idx="0">
                  <c:v>1020</c:v>
                </c:pt>
                <c:pt idx="1">
                  <c:v>362</c:v>
                </c:pt>
                <c:pt idx="2">
                  <c:v>254</c:v>
                </c:pt>
                <c:pt idx="3">
                  <c:v>425</c:v>
                </c:pt>
                <c:pt idx="4">
                  <c:v>218</c:v>
                </c:pt>
                <c:pt idx="5">
                  <c:v>926</c:v>
                </c:pt>
                <c:pt idx="6">
                  <c:v>5002</c:v>
                </c:pt>
                <c:pt idx="7">
                  <c:v>1234</c:v>
                </c:pt>
                <c:pt idx="8">
                  <c:v>1892</c:v>
                </c:pt>
                <c:pt idx="9">
                  <c:v>3087</c:v>
                </c:pt>
                <c:pt idx="10">
                  <c:v>644</c:v>
                </c:pt>
                <c:pt idx="11">
                  <c:v>2355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69-4EC9-9C0A-6E607AA3668F}"/>
            </c:ext>
          </c:extLst>
        </c:ser>
        <c:ser>
          <c:idx val="3"/>
          <c:order val="3"/>
          <c:tx>
            <c:strRef>
              <c:f>Sheet4!$E$3:$E$4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Sheet4!$E$5:$E$17</c:f>
              <c:numCache>
                <c:formatCode>General</c:formatCode>
                <c:ptCount val="12"/>
                <c:pt idx="0">
                  <c:v>2547</c:v>
                </c:pt>
                <c:pt idx="1">
                  <c:v>357</c:v>
                </c:pt>
                <c:pt idx="2">
                  <c:v>1332</c:v>
                </c:pt>
                <c:pt idx="3">
                  <c:v>1467</c:v>
                </c:pt>
                <c:pt idx="4">
                  <c:v>394</c:v>
                </c:pt>
                <c:pt idx="5">
                  <c:v>3142</c:v>
                </c:pt>
                <c:pt idx="6">
                  <c:v>2711</c:v>
                </c:pt>
                <c:pt idx="7">
                  <c:v>1588</c:v>
                </c:pt>
                <c:pt idx="8">
                  <c:v>1066</c:v>
                </c:pt>
                <c:pt idx="9">
                  <c:v>2718</c:v>
                </c:pt>
                <c:pt idx="10">
                  <c:v>2984</c:v>
                </c:pt>
                <c:pt idx="11">
                  <c:v>3893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F69-4EC9-9C0A-6E607AA3668F}"/>
            </c:ext>
          </c:extLst>
        </c:ser>
        <c:ser>
          <c:idx val="4"/>
          <c:order val="4"/>
          <c:tx>
            <c:strRef>
              <c:f>Sheet4!$F$3:$F$4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Sheet4!$F$5:$F$17</c:f>
              <c:numCache>
                <c:formatCode>General</c:formatCode>
                <c:ptCount val="12"/>
                <c:pt idx="0">
                  <c:v>1033</c:v>
                </c:pt>
                <c:pt idx="1">
                  <c:v>613</c:v>
                </c:pt>
                <c:pt idx="2">
                  <c:v>2305</c:v>
                </c:pt>
                <c:pt idx="3">
                  <c:v>1273</c:v>
                </c:pt>
                <c:pt idx="4">
                  <c:v>760</c:v>
                </c:pt>
                <c:pt idx="5">
                  <c:v>4416</c:v>
                </c:pt>
                <c:pt idx="6">
                  <c:v>2121</c:v>
                </c:pt>
                <c:pt idx="7">
                  <c:v>777</c:v>
                </c:pt>
                <c:pt idx="8">
                  <c:v>1647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F69-4EC9-9C0A-6E607AA366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90049304"/>
        <c:axId val="790051928"/>
      </c:barChart>
      <c:catAx>
        <c:axId val="790049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0051928"/>
        <c:crosses val="autoZero"/>
        <c:auto val="1"/>
        <c:lblAlgn val="ctr"/>
        <c:lblOffset val="100"/>
        <c:noMultiLvlLbl val="0"/>
      </c:catAx>
      <c:valAx>
        <c:axId val="7900519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0049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25400" cap="flat" cmpd="sng" algn="ctr">
      <a:solidFill>
        <a:schemeClr val="accent2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[Invoice Intake Process AP - 2022.xlsx]Sheet2!PivotTable2</c:name>
    <c:fmtId val="82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Moved to AP Production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Sheet2!$B$3:$B$4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Sheet2!$B$5:$B$17</c:f>
              <c:numCache>
                <c:formatCode>General</c:formatCode>
                <c:ptCount val="12"/>
                <c:pt idx="2">
                  <c:v>2601</c:v>
                </c:pt>
                <c:pt idx="3">
                  <c:v>3151</c:v>
                </c:pt>
                <c:pt idx="4">
                  <c:v>2797</c:v>
                </c:pt>
                <c:pt idx="5">
                  <c:v>2852</c:v>
                </c:pt>
                <c:pt idx="6">
                  <c:v>2998</c:v>
                </c:pt>
                <c:pt idx="7">
                  <c:v>2497</c:v>
                </c:pt>
                <c:pt idx="8">
                  <c:v>2919</c:v>
                </c:pt>
                <c:pt idx="9">
                  <c:v>3190</c:v>
                </c:pt>
                <c:pt idx="10">
                  <c:v>2732</c:v>
                </c:pt>
                <c:pt idx="11">
                  <c:v>3658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76-4363-8A2E-B8085B5AB17D}"/>
            </c:ext>
          </c:extLst>
        </c:ser>
        <c:ser>
          <c:idx val="1"/>
          <c:order val="1"/>
          <c:tx>
            <c:strRef>
              <c:f>Sheet2!$C$3:$C$4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Sheet2!$C$5:$C$17</c:f>
              <c:numCache>
                <c:formatCode>General</c:formatCode>
                <c:ptCount val="12"/>
                <c:pt idx="0">
                  <c:v>2853</c:v>
                </c:pt>
                <c:pt idx="1">
                  <c:v>3294</c:v>
                </c:pt>
                <c:pt idx="2">
                  <c:v>3419</c:v>
                </c:pt>
                <c:pt idx="3">
                  <c:v>3326</c:v>
                </c:pt>
                <c:pt idx="4">
                  <c:v>2755</c:v>
                </c:pt>
                <c:pt idx="5">
                  <c:v>3092</c:v>
                </c:pt>
                <c:pt idx="6">
                  <c:v>2890</c:v>
                </c:pt>
                <c:pt idx="7">
                  <c:v>2959</c:v>
                </c:pt>
                <c:pt idx="8">
                  <c:v>2789</c:v>
                </c:pt>
                <c:pt idx="9">
                  <c:v>3031</c:v>
                </c:pt>
                <c:pt idx="10">
                  <c:v>2654</c:v>
                </c:pt>
                <c:pt idx="11">
                  <c:v>3591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76-4363-8A2E-B8085B5AB17D}"/>
            </c:ext>
          </c:extLst>
        </c:ser>
        <c:ser>
          <c:idx val="2"/>
          <c:order val="2"/>
          <c:tx>
            <c:strRef>
              <c:f>Sheet2!$D$3:$D$4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Sheet2!$D$5:$D$17</c:f>
              <c:numCache>
                <c:formatCode>General</c:formatCode>
                <c:ptCount val="12"/>
                <c:pt idx="0">
                  <c:v>2989</c:v>
                </c:pt>
                <c:pt idx="1">
                  <c:v>2659</c:v>
                </c:pt>
                <c:pt idx="2">
                  <c:v>2967</c:v>
                </c:pt>
                <c:pt idx="3">
                  <c:v>2732</c:v>
                </c:pt>
                <c:pt idx="4">
                  <c:v>2633</c:v>
                </c:pt>
                <c:pt idx="5">
                  <c:v>2565</c:v>
                </c:pt>
                <c:pt idx="6">
                  <c:v>2684</c:v>
                </c:pt>
                <c:pt idx="7">
                  <c:v>2437</c:v>
                </c:pt>
                <c:pt idx="8">
                  <c:v>1801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76-4363-8A2E-B8085B5AB1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700755168"/>
        <c:axId val="700750904"/>
      </c:barChart>
      <c:catAx>
        <c:axId val="700755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2E79BB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0750904"/>
        <c:crosses val="autoZero"/>
        <c:auto val="1"/>
        <c:lblAlgn val="ctr"/>
        <c:lblOffset val="100"/>
        <c:noMultiLvlLbl val="0"/>
      </c:catAx>
      <c:valAx>
        <c:axId val="700750904"/>
        <c:scaling>
          <c:orientation val="minMax"/>
          <c:max val="9000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rgbClr val="2E79BB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0755168"/>
        <c:crosses val="autoZero"/>
        <c:crossBetween val="between"/>
        <c:majorUnit val="15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FFFF"/>
    </a:solidFill>
    <a:ln w="31750" cap="flat" cmpd="sng" algn="ctr">
      <a:solidFill>
        <a:srgbClr val="002060"/>
      </a:solidFill>
      <a:prstDash val="solid"/>
    </a:ln>
    <a:effectLst/>
  </c:spPr>
  <c:txPr>
    <a:bodyPr/>
    <a:lstStyle/>
    <a:p>
      <a:pPr>
        <a:defRPr>
          <a:solidFill>
            <a:srgbClr val="000000"/>
          </a:solidFill>
          <a:latin typeface="+mn-lt"/>
          <a:ea typeface="+mn-ea"/>
          <a:cs typeface="+mn-cs"/>
        </a:defRPr>
      </a:pPr>
      <a:endParaRPr lang="en-US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[Invoice Intake Process AP - 2022.xlsx]Sheet6!PivotTable4</c:name>
    <c:fmtId val="70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400" b="1" i="0" u="none" strike="noStrike" kern="1200" spc="0" baseline="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Total Emails Sorted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400" b="1" i="0" u="none" strike="noStrike" kern="1200" spc="0" baseline="0" dirty="0" smtClean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Sheet6!$B$3:$B$4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Sheet6!$A$5:$A$17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Sheet6!$B$5:$B$17</c:f>
              <c:numCache>
                <c:formatCode>General</c:formatCode>
                <c:ptCount val="12"/>
                <c:pt idx="2">
                  <c:v>3395</c:v>
                </c:pt>
                <c:pt idx="3">
                  <c:v>4270</c:v>
                </c:pt>
                <c:pt idx="4">
                  <c:v>3863</c:v>
                </c:pt>
                <c:pt idx="5">
                  <c:v>4081</c:v>
                </c:pt>
                <c:pt idx="6">
                  <c:v>4423</c:v>
                </c:pt>
                <c:pt idx="7">
                  <c:v>3837</c:v>
                </c:pt>
                <c:pt idx="8">
                  <c:v>4332</c:v>
                </c:pt>
                <c:pt idx="9">
                  <c:v>4625</c:v>
                </c:pt>
                <c:pt idx="10">
                  <c:v>4065</c:v>
                </c:pt>
                <c:pt idx="11">
                  <c:v>5068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49-46C8-8B9E-8BA8A0E9E81B}"/>
            </c:ext>
          </c:extLst>
        </c:ser>
        <c:ser>
          <c:idx val="1"/>
          <c:order val="1"/>
          <c:tx>
            <c:strRef>
              <c:f>Sheet6!$C$3:$C$4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Sheet6!$A$5:$A$17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Sheet6!$C$5:$C$17</c:f>
              <c:numCache>
                <c:formatCode>General</c:formatCode>
                <c:ptCount val="12"/>
                <c:pt idx="0">
                  <c:v>3922</c:v>
                </c:pt>
                <c:pt idx="1">
                  <c:v>4409</c:v>
                </c:pt>
                <c:pt idx="2">
                  <c:v>4680</c:v>
                </c:pt>
                <c:pt idx="3">
                  <c:v>4576</c:v>
                </c:pt>
                <c:pt idx="4">
                  <c:v>3962</c:v>
                </c:pt>
                <c:pt idx="5">
                  <c:v>3996</c:v>
                </c:pt>
                <c:pt idx="6">
                  <c:v>3686</c:v>
                </c:pt>
                <c:pt idx="7">
                  <c:v>3688</c:v>
                </c:pt>
                <c:pt idx="8">
                  <c:v>3527</c:v>
                </c:pt>
                <c:pt idx="9">
                  <c:v>3806</c:v>
                </c:pt>
                <c:pt idx="10">
                  <c:v>3494</c:v>
                </c:pt>
                <c:pt idx="11">
                  <c:v>4333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49-46C8-8B9E-8BA8A0E9E81B}"/>
            </c:ext>
          </c:extLst>
        </c:ser>
        <c:ser>
          <c:idx val="2"/>
          <c:order val="2"/>
          <c:tx>
            <c:strRef>
              <c:f>Sheet6!$D$3:$D$4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Sheet6!$A$5:$A$17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Sheet6!$D$5:$D$17</c:f>
              <c:numCache>
                <c:formatCode>General</c:formatCode>
                <c:ptCount val="12"/>
                <c:pt idx="0">
                  <c:v>3629</c:v>
                </c:pt>
                <c:pt idx="1">
                  <c:v>3266</c:v>
                </c:pt>
                <c:pt idx="2">
                  <c:v>3667</c:v>
                </c:pt>
                <c:pt idx="3">
                  <c:v>3278</c:v>
                </c:pt>
                <c:pt idx="4">
                  <c:v>3145</c:v>
                </c:pt>
                <c:pt idx="5">
                  <c:v>3096</c:v>
                </c:pt>
                <c:pt idx="6">
                  <c:v>3223</c:v>
                </c:pt>
                <c:pt idx="7">
                  <c:v>2941</c:v>
                </c:pt>
                <c:pt idx="8">
                  <c:v>2157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49-46C8-8B9E-8BA8A0E9E8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828969864"/>
        <c:axId val="828966584"/>
      </c:barChart>
      <c:catAx>
        <c:axId val="828969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2E79BB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8966584"/>
        <c:crosses val="autoZero"/>
        <c:auto val="1"/>
        <c:lblAlgn val="ctr"/>
        <c:lblOffset val="100"/>
        <c:noMultiLvlLbl val="0"/>
      </c:catAx>
      <c:valAx>
        <c:axId val="828966584"/>
        <c:scaling>
          <c:orientation val="minMax"/>
          <c:max val="120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rgbClr val="2E79BB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8969864"/>
        <c:crosses val="autoZero"/>
        <c:crossBetween val="between"/>
        <c:majorUnit val="2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1750">
      <a:solidFill>
        <a:srgbClr val="002060"/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Kofax Document Review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4648662474596645E-2"/>
          <c:y val="0.10059783379053305"/>
          <c:w val="0.94283996803107761"/>
          <c:h val="0.838151739984649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Sheet1!$H$3</c:f>
              <c:strCache>
                <c:ptCount val="1"/>
                <c:pt idx="0">
                  <c:v>Count of Kofax tool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Sheet1!$G$18:$G$31</c:f>
              <c:strCache>
                <c:ptCount val="14"/>
                <c:pt idx="0">
                  <c:v>Aug'21</c:v>
                </c:pt>
                <c:pt idx="1">
                  <c:v>Sep'21</c:v>
                </c:pt>
                <c:pt idx="2">
                  <c:v>Oct'21</c:v>
                </c:pt>
                <c:pt idx="3">
                  <c:v>Nov'21</c:v>
                </c:pt>
                <c:pt idx="4">
                  <c:v>Dec'21</c:v>
                </c:pt>
                <c:pt idx="5">
                  <c:v>Jan'22</c:v>
                </c:pt>
                <c:pt idx="6">
                  <c:v>Feb'22</c:v>
                </c:pt>
                <c:pt idx="7">
                  <c:v>Mar'22</c:v>
                </c:pt>
                <c:pt idx="8">
                  <c:v>Apr'22</c:v>
                </c:pt>
                <c:pt idx="9">
                  <c:v>May'22</c:v>
                </c:pt>
                <c:pt idx="10">
                  <c:v>Jun'22</c:v>
                </c:pt>
                <c:pt idx="11">
                  <c:v>Jul'22</c:v>
                </c:pt>
                <c:pt idx="12">
                  <c:v>Aug'22</c:v>
                </c:pt>
                <c:pt idx="13">
                  <c:v>Sep'22 (09/23)</c:v>
                </c:pt>
              </c:strCache>
            </c:strRef>
          </c:cat>
          <c:val>
            <c:numRef>
              <c:f>Sheet1!$H$18:$H$31</c:f>
              <c:numCache>
                <c:formatCode>General</c:formatCode>
                <c:ptCount val="14"/>
                <c:pt idx="0">
                  <c:v>367</c:v>
                </c:pt>
                <c:pt idx="1">
                  <c:v>334</c:v>
                </c:pt>
                <c:pt idx="2">
                  <c:v>371</c:v>
                </c:pt>
                <c:pt idx="3">
                  <c:v>326</c:v>
                </c:pt>
                <c:pt idx="4">
                  <c:v>430</c:v>
                </c:pt>
                <c:pt idx="5">
                  <c:v>400</c:v>
                </c:pt>
                <c:pt idx="6">
                  <c:v>341</c:v>
                </c:pt>
                <c:pt idx="7">
                  <c:v>403</c:v>
                </c:pt>
                <c:pt idx="8">
                  <c:v>370</c:v>
                </c:pt>
                <c:pt idx="9">
                  <c:v>352</c:v>
                </c:pt>
                <c:pt idx="10">
                  <c:v>346</c:v>
                </c:pt>
                <c:pt idx="11">
                  <c:v>333</c:v>
                </c:pt>
                <c:pt idx="12">
                  <c:v>312</c:v>
                </c:pt>
                <c:pt idx="13">
                  <c:v>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E4-4FD0-BA50-DF778B1C2D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1795320"/>
        <c:axId val="701795648"/>
      </c:barChart>
      <c:catAx>
        <c:axId val="701795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1795648"/>
        <c:crosses val="autoZero"/>
        <c:auto val="1"/>
        <c:lblAlgn val="ctr"/>
        <c:lblOffset val="100"/>
        <c:noMultiLvlLbl val="0"/>
      </c:catAx>
      <c:valAx>
        <c:axId val="701795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1795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31750" cap="flat" cmpd="sng" algn="ctr">
      <a:solidFill>
        <a:srgbClr val="26235D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Claims Sep Year-Wise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4154589371980676E-2"/>
                  <c:y val="-6.1068726761125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FE-4543-8B5F-09CDE80FFF84}"/>
                </c:ext>
              </c:extLst>
            </c:dLbl>
            <c:dLbl>
              <c:idx val="1"/>
              <c:layout>
                <c:manualLayout>
                  <c:x val="-2.8985507246376812E-2"/>
                  <c:y val="-7.12468478879797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AFE-4543-8B5F-09CDE80FFF84}"/>
                </c:ext>
              </c:extLst>
            </c:dLbl>
            <c:dLbl>
              <c:idx val="2"/>
              <c:layout>
                <c:manualLayout>
                  <c:x val="-2.6570048309178744E-2"/>
                  <c:y val="-6.1068726761125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AFE-4543-8B5F-09CDE80FFF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Aetna!$A$10:$A$14</c:f>
              <c:strCache>
                <c:ptCount val="5"/>
                <c:pt idx="0">
                  <c:v>Sep'18</c:v>
                </c:pt>
                <c:pt idx="1">
                  <c:v>Sep'19</c:v>
                </c:pt>
                <c:pt idx="2">
                  <c:v>Sep'20</c:v>
                </c:pt>
                <c:pt idx="3">
                  <c:v>Sep'21</c:v>
                </c:pt>
                <c:pt idx="4">
                  <c:v>Sep'22(till 09/23)</c:v>
                </c:pt>
              </c:strCache>
            </c:strRef>
          </c:cat>
          <c:val>
            <c:numRef>
              <c:f>Aetna!$C$10:$C$14</c:f>
              <c:numCache>
                <c:formatCode>0.0</c:formatCode>
                <c:ptCount val="5"/>
                <c:pt idx="0">
                  <c:v>0.30599999999999999</c:v>
                </c:pt>
                <c:pt idx="1">
                  <c:v>0.28499999999999998</c:v>
                </c:pt>
                <c:pt idx="2">
                  <c:v>2.1429999999999998</c:v>
                </c:pt>
                <c:pt idx="3">
                  <c:v>2.3149999999999999</c:v>
                </c:pt>
                <c:pt idx="4">
                  <c:v>0.58399999999999996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AFE-4543-8B5F-09CDE80FF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Claims R &amp; R  3-Months Volume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8985507246376812E-2"/>
                  <c:y val="-7.12468478879797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037-4774-9B9D-A3C820743CB1}"/>
                </c:ext>
              </c:extLst>
            </c:dLbl>
            <c:dLbl>
              <c:idx val="1"/>
              <c:layout>
                <c:manualLayout>
                  <c:x val="-2.6570048309178744E-2"/>
                  <c:y val="-6.1068726761125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037-4774-9B9D-A3C820743C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Aetna!$A$17:$A$19</c:f>
              <c:strCache>
                <c:ptCount val="3"/>
                <c:pt idx="0">
                  <c:v>Jul'22</c:v>
                </c:pt>
                <c:pt idx="1">
                  <c:v>Aug'22</c:v>
                </c:pt>
                <c:pt idx="2">
                  <c:v>Sep'22(till 09/23)</c:v>
                </c:pt>
              </c:strCache>
            </c:strRef>
          </c:cat>
          <c:val>
            <c:numRef>
              <c:f>Aetna!$C$17:$C$19</c:f>
              <c:numCache>
                <c:formatCode>0.0</c:formatCode>
                <c:ptCount val="3"/>
                <c:pt idx="0">
                  <c:v>1.1719999999999999</c:v>
                </c:pt>
                <c:pt idx="1">
                  <c:v>1.0860000000000001</c:v>
                </c:pt>
                <c:pt idx="2">
                  <c:v>0.58399999999999996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037-4774-9B9D-A3C820743C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1"/>
        <c:minorUnit val="0.5"/>
      </c:valAx>
    </c:plotArea>
    <c:plotVisOnly val="1"/>
    <c:dispBlanksAs val="gap"/>
    <c:showDLblsOverMax val="0"/>
    <c:extLst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Week wise Volume</a:t>
            </a:r>
          </a:p>
        </c:rich>
      </c:tx>
      <c:layout>
        <c:manualLayout>
          <c:xMode val="edge"/>
          <c:yMode val="edge"/>
          <c:x val="0.36284415535014641"/>
          <c:y val="4.95662949194547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Aetna!$A$22:$A$26</c:f>
              <c:strCache>
                <c:ptCount val="5"/>
                <c:pt idx="0">
                  <c:v>Sep 01 to 02</c:v>
                </c:pt>
                <c:pt idx="1">
                  <c:v>Sep 05 to 09</c:v>
                </c:pt>
                <c:pt idx="2">
                  <c:v>Sep 12 to 16</c:v>
                </c:pt>
                <c:pt idx="3">
                  <c:v>Sep 19 to 23</c:v>
                </c:pt>
                <c:pt idx="4">
                  <c:v>Sep 26 to 30</c:v>
                </c:pt>
              </c:strCache>
            </c:strRef>
          </c:cat>
          <c:val>
            <c:numRef>
              <c:f>Aetna!$B$22:$B$26</c:f>
              <c:numCache>
                <c:formatCode>General</c:formatCode>
                <c:ptCount val="5"/>
                <c:pt idx="0">
                  <c:v>89</c:v>
                </c:pt>
                <c:pt idx="1">
                  <c:v>153</c:v>
                </c:pt>
                <c:pt idx="2">
                  <c:v>178</c:v>
                </c:pt>
                <c:pt idx="3">
                  <c:v>164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EA-4805-AD94-669578358E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Week-wise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Billing Volume</a:t>
            </a:r>
            <a:r>
              <a:rPr lang="en-US" sz="1200" baseline="0" dirty="0"/>
              <a:t> </a:t>
            </a:r>
            <a:r>
              <a:rPr lang="en-US" sz="1200" dirty="0"/>
              <a:t>Year-wise comparison till Sep,</a:t>
            </a:r>
            <a:r>
              <a:rPr lang="en-US" sz="1200" baseline="0" dirty="0"/>
              <a:t> 2022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883636480641319"/>
          <c:y val="0.25984490356524698"/>
          <c:w val="0.84547770407858391"/>
          <c:h val="0.48981938265954561"/>
        </c:manualLayout>
      </c:layout>
      <c:lineChart>
        <c:grouping val="standard"/>
        <c:varyColors val="0"/>
        <c:ser>
          <c:idx val="0"/>
          <c:order val="0"/>
          <c:tx>
            <c:strRef>
              <c:f>Aetna!$C$2</c:f>
              <c:strCache>
                <c:ptCount val="1"/>
                <c:pt idx="0">
                  <c:v>Claims Volume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Aetna!$A$30:$A$34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 (till 09/23)</c:v>
                </c:pt>
              </c:strCache>
            </c:strRef>
          </c:cat>
          <c:val>
            <c:numRef>
              <c:f>Aetna!$C$30:$C$34</c:f>
              <c:numCache>
                <c:formatCode>0</c:formatCode>
                <c:ptCount val="5"/>
                <c:pt idx="0">
                  <c:v>649.81100000000004</c:v>
                </c:pt>
                <c:pt idx="1">
                  <c:v>740.52499999999998</c:v>
                </c:pt>
                <c:pt idx="2">
                  <c:v>400.44499999999999</c:v>
                </c:pt>
                <c:pt idx="3">
                  <c:v>239.54499999999999</c:v>
                </c:pt>
                <c:pt idx="4">
                  <c:v>98.352000000000004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44-4BB2-9286-5C3016AC06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2574338890650929"/>
              <c:y val="0.874549099084133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Thousand's</a:t>
                </a:r>
              </a:p>
            </c:rich>
          </c:tx>
          <c:layout>
            <c:manualLayout>
              <c:xMode val="edge"/>
              <c:yMode val="edge"/>
              <c:x val="3.9477378135974808E-3"/>
              <c:y val="0.2994487183354954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Billing</a:t>
            </a:r>
            <a:r>
              <a:rPr lang="en-US" sz="1200" baseline="0" dirty="0"/>
              <a:t> Sep Ye</a:t>
            </a:r>
            <a:r>
              <a:rPr lang="en-US" sz="1200" dirty="0"/>
              <a:t>ar-Wise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Aetna!$A$37:$A$41</c:f>
              <c:strCache>
                <c:ptCount val="5"/>
                <c:pt idx="0">
                  <c:v>Sep'18</c:v>
                </c:pt>
                <c:pt idx="1">
                  <c:v>Sep'19</c:v>
                </c:pt>
                <c:pt idx="2">
                  <c:v>Sep'20</c:v>
                </c:pt>
                <c:pt idx="3">
                  <c:v>Sep'21</c:v>
                </c:pt>
                <c:pt idx="4">
                  <c:v>Sep'22(till 09/23)</c:v>
                </c:pt>
              </c:strCache>
            </c:strRef>
          </c:cat>
          <c:val>
            <c:numRef>
              <c:f>Aetna!$C$37:$C$41</c:f>
              <c:numCache>
                <c:formatCode>0</c:formatCode>
                <c:ptCount val="5"/>
                <c:pt idx="0">
                  <c:v>44.905999999999999</c:v>
                </c:pt>
                <c:pt idx="1">
                  <c:v>40.021000000000001</c:v>
                </c:pt>
                <c:pt idx="2">
                  <c:v>18.876999999999999</c:v>
                </c:pt>
                <c:pt idx="3">
                  <c:v>14.932</c:v>
                </c:pt>
                <c:pt idx="4">
                  <c:v>6.8769999999999998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A28-4A86-BE72-406F9CB0D8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Billing 3-Months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Aetna!$A$44:$A$46</c:f>
              <c:strCache>
                <c:ptCount val="3"/>
                <c:pt idx="0">
                  <c:v>Jul'22</c:v>
                </c:pt>
                <c:pt idx="1">
                  <c:v>Aug'22</c:v>
                </c:pt>
                <c:pt idx="2">
                  <c:v>Sep'22(till 09/23)</c:v>
                </c:pt>
              </c:strCache>
            </c:strRef>
          </c:cat>
          <c:val>
            <c:numRef>
              <c:f>Aetna!$C$44:$C$46</c:f>
              <c:numCache>
                <c:formatCode>0</c:formatCode>
                <c:ptCount val="3"/>
                <c:pt idx="0">
                  <c:v>6.2789999999999999</c:v>
                </c:pt>
                <c:pt idx="1">
                  <c:v>6.26</c:v>
                </c:pt>
                <c:pt idx="2">
                  <c:v>6.8769999999999998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CC-4AA9-88D9-279CABF9A1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Month-wise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Week wise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tx>
            <c:strRef>
              <c:f>Aetna!$B$2</c:f>
              <c:strCache>
                <c:ptCount val="1"/>
                <c:pt idx="0">
                  <c:v>Claims Volume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Aetna!$A$49:$A$53</c:f>
              <c:strCache>
                <c:ptCount val="5"/>
                <c:pt idx="0">
                  <c:v>Sep 01 to 02</c:v>
                </c:pt>
                <c:pt idx="1">
                  <c:v>Sep 05 to 09</c:v>
                </c:pt>
                <c:pt idx="2">
                  <c:v>Sep 12 to 16</c:v>
                </c:pt>
                <c:pt idx="3">
                  <c:v>Sep 19 to 23</c:v>
                </c:pt>
                <c:pt idx="4">
                  <c:v>Sep 26 to 30</c:v>
                </c:pt>
              </c:strCache>
            </c:strRef>
          </c:cat>
          <c:val>
            <c:numRef>
              <c:f>Aetna!$B$49:$B$53</c:f>
              <c:numCache>
                <c:formatCode>General</c:formatCode>
                <c:ptCount val="5"/>
                <c:pt idx="0">
                  <c:v>186</c:v>
                </c:pt>
                <c:pt idx="1">
                  <c:v>2385</c:v>
                </c:pt>
                <c:pt idx="2">
                  <c:v>779</c:v>
                </c:pt>
                <c:pt idx="3">
                  <c:v>3527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38D-49DB-B3F3-5F74546C84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Week-wise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ax val="4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8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Cash Allocation Volume</a:t>
            </a:r>
            <a:r>
              <a:rPr lang="en-US" sz="1200" baseline="0" dirty="0"/>
              <a:t> </a:t>
            </a:r>
            <a:r>
              <a:rPr lang="en-US" sz="1200" dirty="0"/>
              <a:t>Year-wise comparison till Sep, </a:t>
            </a:r>
            <a:r>
              <a:rPr lang="en-US" sz="1200" baseline="0" dirty="0"/>
              <a:t>2022</a:t>
            </a:r>
            <a:endParaRPr lang="en-US" sz="1200" dirty="0"/>
          </a:p>
        </c:rich>
      </c:tx>
      <c:layout>
        <c:manualLayout>
          <c:xMode val="edge"/>
          <c:yMode val="edge"/>
          <c:x val="0.13110084401727101"/>
          <c:y val="2.08675779879682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883636480641319"/>
          <c:y val="0.25984490356524698"/>
          <c:w val="0.84547770407858391"/>
          <c:h val="0.48981938265954561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Aetna!$A$56:$A$60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 (till 09/23)</c:v>
                </c:pt>
              </c:strCache>
            </c:strRef>
          </c:cat>
          <c:val>
            <c:numRef>
              <c:f>Aetna!$C$56:$C$60</c:f>
              <c:numCache>
                <c:formatCode>0</c:formatCode>
                <c:ptCount val="5"/>
                <c:pt idx="0">
                  <c:v>246.3</c:v>
                </c:pt>
                <c:pt idx="1">
                  <c:v>170.83799999999999</c:v>
                </c:pt>
                <c:pt idx="2">
                  <c:v>151.06800000000001</c:v>
                </c:pt>
                <c:pt idx="3">
                  <c:v>220.655</c:v>
                </c:pt>
                <c:pt idx="4">
                  <c:v>126.19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03-4507-B6B2-14FC7CDF41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2574338890650929"/>
              <c:y val="0.874549099084133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Thousand's</a:t>
                </a:r>
              </a:p>
            </c:rich>
          </c:tx>
          <c:layout>
            <c:manualLayout>
              <c:xMode val="edge"/>
              <c:yMode val="edge"/>
              <c:x val="8.8947946938679589E-3"/>
              <c:y val="0.3045572358284880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7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173D4F-777B-FF47-A03E-A1BF1AC0294E}" type="datetimeFigureOut">
              <a:rPr lang="en-US" smtClean="0"/>
              <a:t>9/26/2022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5D62C-0BF9-6549-96DC-75C36737F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086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325F3-997F-294D-9FBC-0CF074B2D302}" type="datetimeFigureOut">
              <a:rPr lang="en-US" smtClean="0"/>
              <a:t>9/26/2022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69DF8-F4B5-E749-AB76-4E424D7B58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161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69DF8-F4B5-E749-AB76-4E424D7B58D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679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69DF8-F4B5-E749-AB76-4E424D7B58D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000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69DF8-F4B5-E749-AB76-4E424D7B58D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64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69DF8-F4B5-E749-AB76-4E424D7B58D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198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569DF8-F4B5-E749-AB76-4E424D7B58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1955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569DF8-F4B5-E749-AB76-4E424D7B58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02208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569DF8-F4B5-E749-AB76-4E424D7B58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51896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69DF8-F4B5-E749-AB76-4E424D7B58D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9114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 </a:t>
            </a:r>
            <a:br>
              <a:rPr lang="en-US" sz="1200" dirty="0"/>
            </a:br>
            <a:br>
              <a:rPr lang="en-US" sz="1200" dirty="0"/>
            </a:br>
            <a:r>
              <a:rPr lang="en-US" sz="1200" dirty="0"/>
              <a:t>Thank you!!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69DF8-F4B5-E749-AB76-4E424D7B58D6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436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hape 657"/>
          <p:cNvPicPr preferRelativeResize="0"/>
          <p:nvPr userDrawn="1"/>
        </p:nvPicPr>
        <p:blipFill rotWithShape="1">
          <a:blip r:embed="rId2" cstate="email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7515" y="3050758"/>
            <a:ext cx="11059424" cy="756483"/>
          </a:xfrm>
        </p:spPr>
        <p:txBody>
          <a:bodyPr anchor="t">
            <a:normAutofit/>
          </a:bodyPr>
          <a:lstStyle>
            <a:lvl1pPr algn="l">
              <a:defRPr sz="4400" b="1">
                <a:solidFill>
                  <a:srgbClr val="001E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7514" y="3676858"/>
            <a:ext cx="11059425" cy="1116523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rgbClr val="6E797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577850" y="2460313"/>
            <a:ext cx="11058525" cy="600075"/>
          </a:xfrm>
        </p:spPr>
        <p:txBody>
          <a:bodyPr anchor="b">
            <a:normAutofit/>
          </a:bodyPr>
          <a:lstStyle>
            <a:lvl1pPr marL="0" indent="0">
              <a:buNone/>
              <a:defRPr sz="2400" b="1" baseline="0">
                <a:solidFill>
                  <a:srgbClr val="DE1B54"/>
                </a:solidFill>
              </a:defRPr>
            </a:lvl1pPr>
            <a:lvl2pPr>
              <a:defRPr b="1">
                <a:solidFill>
                  <a:srgbClr val="DE1B54"/>
                </a:solidFill>
              </a:defRPr>
            </a:lvl2pPr>
            <a:lvl3pPr>
              <a:defRPr b="1">
                <a:solidFill>
                  <a:srgbClr val="DE1B54"/>
                </a:solidFill>
              </a:defRPr>
            </a:lvl3pPr>
            <a:lvl4pPr>
              <a:defRPr b="1">
                <a:solidFill>
                  <a:srgbClr val="DE1B54"/>
                </a:solidFill>
              </a:defRPr>
            </a:lvl4pPr>
            <a:lvl5pPr>
              <a:defRPr b="1">
                <a:solidFill>
                  <a:srgbClr val="DE1B54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39423" y="6087731"/>
            <a:ext cx="2565133" cy="39915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60CC9BAC-6342-4C7D-B9EA-8AC7A93A9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4570" y="1675561"/>
            <a:ext cx="5673304" cy="4271973"/>
          </a:xfrm>
        </p:spPr>
        <p:txBody>
          <a:bodyPr>
            <a:normAutofit/>
          </a:bodyPr>
          <a:lstStyle>
            <a:lvl1pPr>
              <a:buClr>
                <a:schemeClr val="tx2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tx2"/>
              </a:buClr>
              <a:defRPr sz="1800">
                <a:solidFill>
                  <a:schemeClr val="tx1"/>
                </a:solidFill>
              </a:defRPr>
            </a:lvl2pPr>
            <a:lvl3pPr>
              <a:buClr>
                <a:schemeClr val="tx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tx2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2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D78C783-D056-2A41-A220-857FFA256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F89B7F9-78B3-0F4E-9742-C800C6287E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58D2438-AF74-483C-911A-A557A96931F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172200" y="1675561"/>
            <a:ext cx="5701244" cy="4271973"/>
          </a:xfrm>
        </p:spPr>
        <p:txBody>
          <a:bodyPr>
            <a:normAutofit/>
          </a:bodyPr>
          <a:lstStyle>
            <a:lvl1pPr>
              <a:buClr>
                <a:schemeClr val="tx2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tx2"/>
              </a:buClr>
              <a:defRPr sz="1800">
                <a:solidFill>
                  <a:schemeClr val="tx1"/>
                </a:solidFill>
              </a:defRPr>
            </a:lvl2pPr>
            <a:lvl3pPr>
              <a:buClr>
                <a:schemeClr val="tx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tx2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2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C829322D-6D0F-41E4-94B9-F169CE79A36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888" y="1280160"/>
            <a:ext cx="11485562" cy="306388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  <a:endParaRPr lang="en-PH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DC24484-87FC-4A61-B4A9-A4F0C0E25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983" y="514351"/>
            <a:ext cx="11485746" cy="832016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69779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/Super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86BB7DA-327D-424D-A66A-60DD23B245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EE91F80-224B-A74E-BF56-6F978E826B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BB9F945-7157-4AD5-A512-464935BC8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983" y="514351"/>
            <a:ext cx="11485746" cy="1027112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5344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w/Super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256C6B9-F6C1-B045-A17A-08099DDE2E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872FA46-9B27-1943-8E4F-0D9BB29B5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563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7410BB-762F-E543-AEFA-D27E12DE18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CC7B619-998E-3A48-BA98-8C3CD0A46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222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ransition-Line-L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7246B1B-C50C-46E5-91B0-546B68B75E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1835" y="1389227"/>
            <a:ext cx="4299382" cy="3772707"/>
          </a:xfrm>
          <a:prstGeom prst="rect">
            <a:avLst/>
          </a:prstGeom>
        </p:spPr>
      </p:pic>
      <p:pic>
        <p:nvPicPr>
          <p:cNvPr id="5" name="Shape 728"/>
          <p:cNvPicPr preferRelativeResize="0"/>
          <p:nvPr userDrawn="1"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657"/>
          <p:cNvPicPr preferRelativeResize="0"/>
          <p:nvPr userDrawn="1"/>
        </p:nvPicPr>
        <p:blipFill rotWithShape="1">
          <a:blip r:embed="rId4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256C6B9-F6C1-B045-A17A-08099DDE2E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872FA46-9B27-1943-8E4F-0D9BB29B5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DCC7B5-FB19-4CE9-99A6-00E6A39462DE}"/>
              </a:ext>
            </a:extLst>
          </p:cNvPr>
          <p:cNvSpPr/>
          <p:nvPr userDrawn="1"/>
        </p:nvSpPr>
        <p:spPr>
          <a:xfrm>
            <a:off x="0" y="0"/>
            <a:ext cx="121431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D3167CA-BEE2-461D-AB0C-F2616F5E6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1558" y="3058050"/>
            <a:ext cx="6505381" cy="792060"/>
          </a:xfrm>
        </p:spPr>
        <p:txBody>
          <a:bodyPr anchor="t">
            <a:noAutofit/>
          </a:bodyPr>
          <a:lstStyle>
            <a:lvl1pPr>
              <a:defRPr sz="1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FBDE73DB-8CEA-4795-A024-46C87F63A3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1558" y="2370776"/>
            <a:ext cx="6505381" cy="629097"/>
          </a:xfrm>
        </p:spPr>
        <p:txBody>
          <a:bodyPr anchor="b">
            <a:noAutofit/>
          </a:bodyPr>
          <a:lstStyle>
            <a:lvl1pPr marL="0" indent="0" algn="l">
              <a:buNone/>
              <a:defRPr sz="36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008712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66C934-E4B0-4D8E-B085-9EB84D6046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0050" y="1061682"/>
            <a:ext cx="4961472" cy="4353692"/>
          </a:xfrm>
          <a:prstGeom prst="rect">
            <a:avLst/>
          </a:prstGeom>
        </p:spPr>
      </p:pic>
      <p:pic>
        <p:nvPicPr>
          <p:cNvPr id="14" name="Shape 728"/>
          <p:cNvPicPr preferRelativeResize="0"/>
          <p:nvPr userDrawn="1"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hape 657"/>
          <p:cNvPicPr preferRelativeResize="0"/>
          <p:nvPr userDrawn="1"/>
        </p:nvPicPr>
        <p:blipFill rotWithShape="1">
          <a:blip r:embed="rId4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CDC86BC-7394-C843-B168-21E519D864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6462C74-1694-6544-ABCA-1ECFD0CC57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4F5E4-C827-4C34-A291-76EF421F8F22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248400" y="1351127"/>
            <a:ext cx="5467350" cy="4596407"/>
          </a:xfrm>
        </p:spPr>
        <p:txBody>
          <a:bodyPr>
            <a:normAutofit/>
          </a:bodyPr>
          <a:lstStyle>
            <a:lvl1pPr marL="457200" indent="-4572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914400" indent="-4572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12573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17145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4pPr>
            <a:lvl5pPr marL="21717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254C824-5D55-46BD-B6B8-277A6635E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399" y="514351"/>
            <a:ext cx="5467351" cy="836776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571476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White w/Clien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object, clock, indoor&#10;&#10;Description generated with high confidence">
            <a:extLst>
              <a:ext uri="{FF2B5EF4-FFF2-40B4-BE49-F238E27FC236}">
                <a16:creationId xmlns:a16="http://schemas.microsoft.com/office/drawing/2014/main" id="{A7C29C3D-7A47-4A78-A220-5920DE8B90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91298" y="6077400"/>
            <a:ext cx="2649401" cy="403978"/>
          </a:xfrm>
          <a:prstGeom prst="rect">
            <a:avLst/>
          </a:prstGeom>
        </p:spPr>
      </p:pic>
      <p:pic>
        <p:nvPicPr>
          <p:cNvPr id="8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7515" y="3050758"/>
            <a:ext cx="11059424" cy="756483"/>
          </a:xfrm>
        </p:spPr>
        <p:txBody>
          <a:bodyPr anchor="t">
            <a:norm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7514" y="3676858"/>
            <a:ext cx="11059425" cy="1116523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577850" y="2460313"/>
            <a:ext cx="11058525" cy="600075"/>
          </a:xfrm>
        </p:spPr>
        <p:txBody>
          <a:bodyPr anchor="b">
            <a:normAutofit/>
          </a:bodyPr>
          <a:lstStyle>
            <a:lvl1pPr marL="0" indent="0">
              <a:buNone/>
              <a:defRPr sz="2400" b="1" baseline="0">
                <a:solidFill>
                  <a:schemeClr val="tx2"/>
                </a:solidFill>
              </a:defRPr>
            </a:lvl1pPr>
            <a:lvl2pPr>
              <a:defRPr b="1">
                <a:solidFill>
                  <a:srgbClr val="DE1B54"/>
                </a:solidFill>
              </a:defRPr>
            </a:lvl2pPr>
            <a:lvl3pPr>
              <a:defRPr b="1">
                <a:solidFill>
                  <a:srgbClr val="DE1B54"/>
                </a:solidFill>
              </a:defRPr>
            </a:lvl3pPr>
            <a:lvl4pPr>
              <a:defRPr b="1">
                <a:solidFill>
                  <a:srgbClr val="DE1B54"/>
                </a:solidFill>
              </a:defRPr>
            </a:lvl4pPr>
            <a:lvl5pPr>
              <a:defRPr b="1">
                <a:solidFill>
                  <a:srgbClr val="DE1B54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4" hasCustomPrompt="1"/>
          </p:nvPr>
        </p:nvSpPr>
        <p:spPr>
          <a:xfrm>
            <a:off x="577514" y="4836763"/>
            <a:ext cx="2149475" cy="573088"/>
          </a:xfrm>
          <a:noFill/>
        </p:spPr>
        <p:txBody>
          <a:bodyPr anchor="ctr"/>
          <a:lstStyle>
            <a:lvl1pPr algn="ctr">
              <a:defRPr baseline="0">
                <a:solidFill>
                  <a:schemeClr val="accent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Client Logo</a:t>
            </a:r>
          </a:p>
        </p:txBody>
      </p:sp>
    </p:spTree>
    <p:extLst>
      <p:ext uri="{BB962C8B-B14F-4D97-AF65-F5344CB8AC3E}">
        <p14:creationId xmlns:p14="http://schemas.microsoft.com/office/powerpoint/2010/main" val="3882785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White w/Clien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hape 657"/>
          <p:cNvPicPr preferRelativeResize="0"/>
          <p:nvPr userDrawn="1"/>
        </p:nvPicPr>
        <p:blipFill rotWithShape="1">
          <a:blip r:embed="rId2" cstate="email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7515" y="3050758"/>
            <a:ext cx="11059424" cy="756483"/>
          </a:xfrm>
        </p:spPr>
        <p:txBody>
          <a:bodyPr anchor="t">
            <a:normAutofit/>
          </a:bodyPr>
          <a:lstStyle>
            <a:lvl1pPr algn="l">
              <a:defRPr sz="4400" b="1">
                <a:solidFill>
                  <a:srgbClr val="001E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7514" y="3676858"/>
            <a:ext cx="11059425" cy="1116523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rgbClr val="6E797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577850" y="2460313"/>
            <a:ext cx="11058525" cy="600075"/>
          </a:xfrm>
        </p:spPr>
        <p:txBody>
          <a:bodyPr anchor="b">
            <a:normAutofit/>
          </a:bodyPr>
          <a:lstStyle>
            <a:lvl1pPr marL="0" indent="0">
              <a:buNone/>
              <a:defRPr sz="2400" b="1" baseline="0">
                <a:solidFill>
                  <a:srgbClr val="DE1B54"/>
                </a:solidFill>
              </a:defRPr>
            </a:lvl1pPr>
            <a:lvl2pPr>
              <a:defRPr b="1">
                <a:solidFill>
                  <a:srgbClr val="DE1B54"/>
                </a:solidFill>
              </a:defRPr>
            </a:lvl2pPr>
            <a:lvl3pPr>
              <a:defRPr b="1">
                <a:solidFill>
                  <a:srgbClr val="DE1B54"/>
                </a:solidFill>
              </a:defRPr>
            </a:lvl3pPr>
            <a:lvl4pPr>
              <a:defRPr b="1">
                <a:solidFill>
                  <a:srgbClr val="DE1B54"/>
                </a:solidFill>
              </a:defRPr>
            </a:lvl4pPr>
            <a:lvl5pPr>
              <a:defRPr b="1">
                <a:solidFill>
                  <a:srgbClr val="DE1B54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4171" y="6383159"/>
            <a:ext cx="2565133" cy="399152"/>
          </a:xfrm>
          <a:prstGeom prst="rect">
            <a:avLst/>
          </a:prstGeom>
        </p:spPr>
      </p:pic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A1DC5AE-4670-499A-841E-8BCE60AAFF8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27313" y="6324836"/>
            <a:ext cx="2148840" cy="576072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01E60"/>
                </a:solidFill>
              </a:defRPr>
            </a:lvl1pPr>
          </a:lstStyle>
          <a:p>
            <a:r>
              <a:rPr lang="en-PH" dirty="0"/>
              <a:t>Client Logo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66C934-E4B0-4D8E-B085-9EB84D6046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0050" y="1061682"/>
            <a:ext cx="4961472" cy="4353692"/>
          </a:xfrm>
          <a:prstGeom prst="rect">
            <a:avLst/>
          </a:prstGeom>
        </p:spPr>
      </p:pic>
      <p:pic>
        <p:nvPicPr>
          <p:cNvPr id="14" name="Shape 728"/>
          <p:cNvPicPr preferRelativeResize="0"/>
          <p:nvPr userDrawn="1"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hape 657"/>
          <p:cNvPicPr preferRelativeResize="0"/>
          <p:nvPr userDrawn="1"/>
        </p:nvPicPr>
        <p:blipFill rotWithShape="1">
          <a:blip r:embed="rId4" cstate="email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CDC86BC-7394-C843-B168-21E519D864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6462C74-1694-6544-ABCA-1ECFD0CC57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4F5E4-C827-4C34-A291-76EF421F8F22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248400" y="1351127"/>
            <a:ext cx="5467350" cy="4596407"/>
          </a:xfrm>
        </p:spPr>
        <p:txBody>
          <a:bodyPr>
            <a:normAutofit/>
          </a:bodyPr>
          <a:lstStyle>
            <a:lvl1pPr marL="457200" indent="-4572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914400" indent="-4572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12573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17145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4pPr>
            <a:lvl5pPr marL="21717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254C824-5D55-46BD-B6B8-277A6635E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399" y="514351"/>
            <a:ext cx="5467351" cy="836776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01586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w/Captio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728"/>
          <p:cNvPicPr preferRelativeResize="0"/>
          <p:nvPr userDrawn="1"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657"/>
          <p:cNvPicPr preferRelativeResize="0"/>
          <p:nvPr userDrawn="1"/>
        </p:nvPicPr>
        <p:blipFill rotWithShape="1">
          <a:blip r:embed="rId3" cstate="email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983" y="987425"/>
            <a:ext cx="4506817" cy="2436812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7" y="987425"/>
            <a:ext cx="6559633" cy="4873625"/>
          </a:xfrm>
        </p:spPr>
        <p:txBody>
          <a:bodyPr anchor="ctr">
            <a:normAutofit/>
          </a:bodyPr>
          <a:lstStyle>
            <a:lvl1pPr marL="342900" indent="-3429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800100" indent="-3429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2pPr>
            <a:lvl3pPr marL="1257300" indent="-3429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3pPr>
            <a:lvl4pPr marL="1714500" indent="-3429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4pPr>
            <a:lvl5pPr marL="2171700" indent="-3429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69983" y="3424236"/>
            <a:ext cx="4506817" cy="1698749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ED92336-4097-E248-B46D-24B2170B5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6A9B83F-DCEA-7649-8E05-2DC3C30C66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369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hape 657"/>
          <p:cNvPicPr preferRelativeResize="0"/>
          <p:nvPr userDrawn="1"/>
        </p:nvPicPr>
        <p:blipFill rotWithShape="1">
          <a:blip r:embed="rId2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A picture containing object, clock, indoor&#10;&#10;Description generated with high confidence">
            <a:extLst>
              <a:ext uri="{FF2B5EF4-FFF2-40B4-BE49-F238E27FC236}">
                <a16:creationId xmlns:a16="http://schemas.microsoft.com/office/drawing/2014/main" id="{9E632FC2-E1EB-465A-86E0-559CCAA8E09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91298" y="6077400"/>
            <a:ext cx="2649401" cy="4039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7515" y="3050758"/>
            <a:ext cx="11059424" cy="756483"/>
          </a:xfrm>
        </p:spPr>
        <p:txBody>
          <a:bodyPr anchor="t">
            <a:norm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7514" y="3676858"/>
            <a:ext cx="11059425" cy="1116523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577850" y="2460313"/>
            <a:ext cx="11058525" cy="600075"/>
          </a:xfrm>
        </p:spPr>
        <p:txBody>
          <a:bodyPr anchor="b">
            <a:normAutofit/>
          </a:bodyPr>
          <a:lstStyle>
            <a:lvl1pPr marL="0" indent="0">
              <a:buNone/>
              <a:defRPr sz="2400" b="1" baseline="0">
                <a:solidFill>
                  <a:schemeClr val="tx2"/>
                </a:solidFill>
              </a:defRPr>
            </a:lvl1pPr>
            <a:lvl2pPr>
              <a:defRPr b="1">
                <a:solidFill>
                  <a:srgbClr val="DE1B54"/>
                </a:solidFill>
              </a:defRPr>
            </a:lvl2pPr>
            <a:lvl3pPr>
              <a:defRPr b="1">
                <a:solidFill>
                  <a:srgbClr val="DE1B54"/>
                </a:solidFill>
              </a:defRPr>
            </a:lvl3pPr>
            <a:lvl4pPr>
              <a:defRPr b="1">
                <a:solidFill>
                  <a:srgbClr val="DE1B54"/>
                </a:solidFill>
              </a:defRPr>
            </a:lvl4pPr>
            <a:lvl5pPr>
              <a:defRPr b="1">
                <a:solidFill>
                  <a:srgbClr val="DE1B54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66379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object, clock, indoor&#10;&#10;Description generated with high confidence">
            <a:extLst>
              <a:ext uri="{FF2B5EF4-FFF2-40B4-BE49-F238E27FC236}">
                <a16:creationId xmlns:a16="http://schemas.microsoft.com/office/drawing/2014/main" id="{F9365CCA-3F7F-4DD1-AB22-36453C6877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91298" y="6077400"/>
            <a:ext cx="2649401" cy="403978"/>
          </a:xfrm>
          <a:prstGeom prst="rect">
            <a:avLst/>
          </a:prstGeom>
        </p:spPr>
      </p:pic>
      <p:pic>
        <p:nvPicPr>
          <p:cNvPr id="8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77514" y="3275634"/>
            <a:ext cx="11059425" cy="1469985"/>
          </a:xfrm>
        </p:spPr>
        <p:txBody>
          <a:bodyPr anchor="t">
            <a:no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7514" y="2306608"/>
            <a:ext cx="11059425" cy="1116523"/>
          </a:xfrm>
        </p:spPr>
        <p:txBody>
          <a:bodyPr anchor="b">
            <a:noAutofit/>
          </a:bodyPr>
          <a:lstStyle>
            <a:lvl1pPr marL="0" indent="0" algn="l">
              <a:buNone/>
              <a:defRPr sz="44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189621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o Cl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92359" y="2578224"/>
            <a:ext cx="9136226" cy="1643598"/>
          </a:xfrm>
        </p:spPr>
        <p:txBody>
          <a:bodyPr>
            <a:noAutofit/>
          </a:bodyPr>
          <a:lstStyle>
            <a:lvl1pPr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CLIENT NAME</a:t>
            </a:r>
          </a:p>
        </p:txBody>
      </p:sp>
      <p:sp>
        <p:nvSpPr>
          <p:cNvPr id="7" name="Shape 655"/>
          <p:cNvSpPr txBox="1">
            <a:spLocks/>
          </p:cNvSpPr>
          <p:nvPr userDrawn="1"/>
        </p:nvSpPr>
        <p:spPr>
          <a:xfrm>
            <a:off x="639800" y="2578223"/>
            <a:ext cx="2052559" cy="1643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buClr>
                <a:schemeClr val="lt1"/>
              </a:buClr>
              <a:buSzPct val="25000"/>
            </a:pPr>
            <a:r>
              <a:rPr lang="en-US" sz="4400" b="1" dirty="0">
                <a:solidFill>
                  <a:schemeClr val="accent1"/>
                </a:solidFill>
              </a:rPr>
              <a:t>HELLO, 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369983" y="1929014"/>
            <a:ext cx="2539678" cy="831850"/>
          </a:xfrm>
        </p:spPr>
        <p:txBody>
          <a:bodyPr anchor="ctr">
            <a:noAutofit/>
          </a:bodyPr>
          <a:lstStyle>
            <a:lvl1pPr marL="0" indent="0" algn="ctr">
              <a:buNone/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CLIENT LOGO HERE</a:t>
            </a:r>
          </a:p>
        </p:txBody>
      </p:sp>
      <p:pic>
        <p:nvPicPr>
          <p:cNvPr id="6" name="Shape 657"/>
          <p:cNvPicPr preferRelativeResize="0"/>
          <p:nvPr userDrawn="1"/>
        </p:nvPicPr>
        <p:blipFill rotWithShape="1">
          <a:blip r:embed="rId2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6373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983" y="1665205"/>
            <a:ext cx="11485746" cy="4282329"/>
          </a:xfrm>
        </p:spPr>
        <p:txBody>
          <a:bodyPr>
            <a:normAutofit/>
          </a:bodyPr>
          <a:lstStyle>
            <a:lvl1pPr>
              <a:buClr>
                <a:schemeClr val="tx2"/>
              </a:buClr>
              <a:defRPr sz="2000">
                <a:solidFill>
                  <a:schemeClr val="tx1"/>
                </a:solidFill>
              </a:defRPr>
            </a:lvl1pPr>
            <a:lvl2pPr>
              <a:buClr>
                <a:schemeClr val="tx2"/>
              </a:buClr>
              <a:defRPr sz="1800">
                <a:solidFill>
                  <a:schemeClr val="tx1"/>
                </a:solidFill>
              </a:defRPr>
            </a:lvl2pPr>
            <a:lvl3pPr>
              <a:buClr>
                <a:schemeClr val="tx2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chemeClr val="tx2"/>
              </a:buClr>
              <a:defRPr sz="1400">
                <a:solidFill>
                  <a:schemeClr val="tx1"/>
                </a:solidFill>
              </a:defRPr>
            </a:lvl4pPr>
            <a:lvl5pPr>
              <a:buClr>
                <a:schemeClr val="tx2"/>
              </a:buCl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3303B5D-945F-BC4A-B981-A2075D6A3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6DA4E71-5DD5-3242-A1D5-074340204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C1173DE-DFE4-4B11-A7B2-48299CCAE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983" y="514351"/>
            <a:ext cx="11485746" cy="1027112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5074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983" y="1665205"/>
            <a:ext cx="11485746" cy="4282329"/>
          </a:xfrm>
        </p:spPr>
        <p:txBody>
          <a:bodyPr>
            <a:normAutofit/>
          </a:bodyPr>
          <a:lstStyle>
            <a:lvl1pPr>
              <a:buClr>
                <a:schemeClr val="tx2"/>
              </a:buClr>
              <a:defRPr sz="2000">
                <a:solidFill>
                  <a:schemeClr val="tx1"/>
                </a:solidFill>
              </a:defRPr>
            </a:lvl1pPr>
            <a:lvl2pPr>
              <a:buClr>
                <a:schemeClr val="tx2"/>
              </a:buClr>
              <a:defRPr sz="1800">
                <a:solidFill>
                  <a:schemeClr val="tx1"/>
                </a:solidFill>
              </a:defRPr>
            </a:lvl2pPr>
            <a:lvl3pPr>
              <a:buClr>
                <a:schemeClr val="tx2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chemeClr val="tx2"/>
              </a:buClr>
              <a:defRPr sz="1400">
                <a:solidFill>
                  <a:schemeClr val="tx1"/>
                </a:solidFill>
              </a:defRPr>
            </a:lvl4pPr>
            <a:lvl5pPr>
              <a:buClr>
                <a:schemeClr val="tx2"/>
              </a:buCl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3303B5D-945F-BC4A-B981-A2075D6A3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6DA4E71-5DD5-3242-A1D5-074340204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C1173DE-DFE4-4B11-A7B2-48299CCAE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983" y="514351"/>
            <a:ext cx="11485746" cy="832016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757994-8820-4C47-A89E-A6DC208EA3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9888" y="1280160"/>
            <a:ext cx="11485562" cy="306388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848915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2013" y="6263640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© 2018, Sutherland Global, Inc. All rights reserved.</a:t>
            </a:r>
            <a:endParaRPr lang="en-US" dirty="0">
              <a:solidFill>
                <a:srgbClr val="6E797C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9983" y="6253290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15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701" r:id="rId2"/>
    <p:sldLayoutId id="2147483763" r:id="rId3"/>
    <p:sldLayoutId id="2147483764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rgbClr val="DE1B54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rgbClr val="DE1B54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757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rgbClr val="DE1B54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rgbClr val="DE1B54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8.emf"/><Relationship Id="rId5" Type="http://schemas.openxmlformats.org/officeDocument/2006/relationships/image" Target="../media/image27.emf"/><Relationship Id="rId4" Type="http://schemas.openxmlformats.org/officeDocument/2006/relationships/package" Target="../embeddings/Microsoft_Word_Document.docx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chart" Target="../charts/chart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 txBox="1">
            <a:spLocks/>
          </p:cNvSpPr>
          <p:nvPr/>
        </p:nvSpPr>
        <p:spPr>
          <a:xfrm>
            <a:off x="647701" y="1445877"/>
            <a:ext cx="10896600" cy="18175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sz="4000" dirty="0"/>
          </a:p>
          <a:p>
            <a:r>
              <a:rPr lang="en-US" sz="4000" dirty="0"/>
              <a:t>Team Performance Overview</a:t>
            </a:r>
            <a:endParaRPr lang="en-US" sz="2300" dirty="0"/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647701" y="2959388"/>
            <a:ext cx="10896600" cy="1326389"/>
          </a:xfrm>
        </p:spPr>
        <p:txBody>
          <a:bodyPr>
            <a:normAutofit/>
          </a:bodyPr>
          <a:lstStyle/>
          <a:p>
            <a:r>
              <a:rPr lang="en-US" sz="3400" b="1" dirty="0">
                <a:solidFill>
                  <a:srgbClr val="26235D"/>
                </a:solidFill>
              </a:rPr>
              <a:t>Sep 26, 2022</a:t>
            </a:r>
          </a:p>
        </p:txBody>
      </p:sp>
      <p:pic>
        <p:nvPicPr>
          <p:cNvPr id="7" name="Picture 1" descr="cid:image003.png@01D4C1EA.92C2E060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701" y="3765397"/>
            <a:ext cx="2526573" cy="713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BF10E000-9EED-4D31-9F70-A30687D7A72B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A115F8B7-61D3-4872-90E0-2C270D3BD929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</a:t>
            </a:fld>
            <a:endParaRPr lang="en-US" sz="9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268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84" y="6160698"/>
            <a:ext cx="1791984" cy="358396"/>
          </a:xfrm>
          <a:prstGeom prst="rect">
            <a:avLst/>
          </a:prstGeom>
        </p:spPr>
      </p:pic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A58CD2B-0411-413E-98FB-7FF764ECA765}"/>
              </a:ext>
            </a:extLst>
          </p:cNvPr>
          <p:cNvSpPr txBox="1">
            <a:spLocks/>
          </p:cNvSpPr>
          <p:nvPr/>
        </p:nvSpPr>
        <p:spPr>
          <a:xfrm>
            <a:off x="583096" y="6630806"/>
            <a:ext cx="3852770" cy="246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PH" sz="1000" b="0" i="0" u="none" strike="noStrike" kern="1200" cap="none" spc="0" normalizeH="0" baseline="0" noProof="0" dirty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© 2022 Sutherland Global Services, Inc. All Rights Reserved.	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5680C975-7B8B-47F3-B3A3-5E1F582D99C6}"/>
              </a:ext>
            </a:extLst>
          </p:cNvPr>
          <p:cNvSpPr txBox="1">
            <a:spLocks/>
          </p:cNvSpPr>
          <p:nvPr/>
        </p:nvSpPr>
        <p:spPr>
          <a:xfrm>
            <a:off x="5734610" y="6412097"/>
            <a:ext cx="361390" cy="34213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CDCA4D-B942-BC47-92B6-393DE0C995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ADAEB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BE37F05-C1F5-4891-873E-F962C7993673}"/>
              </a:ext>
            </a:extLst>
          </p:cNvPr>
          <p:cNvSpPr txBox="1">
            <a:spLocks/>
          </p:cNvSpPr>
          <p:nvPr/>
        </p:nvSpPr>
        <p:spPr>
          <a:xfrm>
            <a:off x="391482" y="280126"/>
            <a:ext cx="10896600" cy="3657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26235D"/>
                </a:solidFill>
                <a:effectLst/>
                <a:uLnTx/>
                <a:uFillTx/>
                <a:latin typeface="Arial" charset="0"/>
                <a:cs typeface="Arial" charset="0"/>
              </a:rPr>
              <a:t>AP Invoice Intake Process – Monthly Volume Trend Analysis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26235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8B4312-7090-4D11-9DB2-FB5844EEFF95}"/>
              </a:ext>
            </a:extLst>
          </p:cNvPr>
          <p:cNvSpPr txBox="1"/>
          <p:nvPr/>
        </p:nvSpPr>
        <p:spPr>
          <a:xfrm>
            <a:off x="583096" y="6023898"/>
            <a:ext cx="766922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6235D"/>
              </a:buClr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Note: Volume count till Sep 23, 2022.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E490EE9-8FC5-4EB2-89C4-B6D51589AD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481325"/>
              </p:ext>
            </p:extLst>
          </p:nvPr>
        </p:nvGraphicFramePr>
        <p:xfrm>
          <a:off x="508300" y="3290746"/>
          <a:ext cx="10881360" cy="26641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1CF8961A-4C00-456E-B054-75189B1DC3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8204770"/>
              </p:ext>
            </p:extLst>
          </p:nvPr>
        </p:nvGraphicFramePr>
        <p:xfrm>
          <a:off x="482651" y="664825"/>
          <a:ext cx="10881360" cy="2537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893054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84" y="6160698"/>
            <a:ext cx="1791984" cy="358396"/>
          </a:xfrm>
          <a:prstGeom prst="rect">
            <a:avLst/>
          </a:prstGeom>
        </p:spPr>
      </p:pic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A58CD2B-0411-413E-98FB-7FF764ECA765}"/>
              </a:ext>
            </a:extLst>
          </p:cNvPr>
          <p:cNvSpPr txBox="1">
            <a:spLocks/>
          </p:cNvSpPr>
          <p:nvPr/>
        </p:nvSpPr>
        <p:spPr>
          <a:xfrm>
            <a:off x="583096" y="6630806"/>
            <a:ext cx="3852770" cy="246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PH" sz="1000" b="0" i="0" u="none" strike="noStrike" kern="1200" cap="none" spc="0" normalizeH="0" baseline="0" noProof="0" dirty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© 2022 Sutherland Global Services, Inc. All Rights Reserved.	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5680C975-7B8B-47F3-B3A3-5E1F582D99C6}"/>
              </a:ext>
            </a:extLst>
          </p:cNvPr>
          <p:cNvSpPr txBox="1">
            <a:spLocks/>
          </p:cNvSpPr>
          <p:nvPr/>
        </p:nvSpPr>
        <p:spPr>
          <a:xfrm>
            <a:off x="5734610" y="6412097"/>
            <a:ext cx="497378" cy="34213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CDCA4D-B942-BC47-92B6-393DE0C995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ADAEB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F777814-0697-42E6-B84D-69BD4585A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51C2C25-8E53-48D7-A4F6-1F0974FC6BCD}"/>
              </a:ext>
            </a:extLst>
          </p:cNvPr>
          <p:cNvSpPr txBox="1">
            <a:spLocks/>
          </p:cNvSpPr>
          <p:nvPr/>
        </p:nvSpPr>
        <p:spPr>
          <a:xfrm>
            <a:off x="391482" y="280126"/>
            <a:ext cx="10896600" cy="3657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26235D"/>
                </a:solidFill>
                <a:effectLst/>
                <a:uLnTx/>
                <a:uFillTx/>
                <a:latin typeface="Century Gothic" panose="020B0502020202020204" pitchFamily="34" charset="0"/>
                <a:cs typeface="Arial" charset="0"/>
              </a:rPr>
              <a:t>Kofax Document Review– Monthly Volume: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26235D"/>
              </a:solidFill>
              <a:effectLst/>
              <a:uLnTx/>
              <a:uFillTx/>
              <a:latin typeface="Century Gothic" panose="020B0502020202020204" pitchFamily="34" charset="0"/>
              <a:cs typeface="Arial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B5025A-67B8-4798-891E-D7B30717727F}"/>
              </a:ext>
            </a:extLst>
          </p:cNvPr>
          <p:cNvSpPr txBox="1"/>
          <p:nvPr/>
        </p:nvSpPr>
        <p:spPr>
          <a:xfrm>
            <a:off x="391482" y="5606743"/>
            <a:ext cx="9168154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6235D"/>
              </a:buClr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Note: Volume count till Sep 23, 2022.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395F3A10-3D4A-4E59-9E7A-69F32B7706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7759368"/>
              </p:ext>
            </p:extLst>
          </p:nvPr>
        </p:nvGraphicFramePr>
        <p:xfrm>
          <a:off x="552544" y="910832"/>
          <a:ext cx="11165844" cy="45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5051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96632" y="48760"/>
            <a:ext cx="10993733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KPI Tracker Cash Allocation from Sep 19 to Sep 23, 2022 (P1)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39F674A0-9D16-4659-82B5-B4F02E8ADEED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E18667-0087-4588-9D51-8A6DBED35C72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12</a:t>
            </a:fld>
            <a:endParaRPr lang="en-US" sz="900" dirty="0">
              <a:solidFill>
                <a:schemeClr val="accent3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0D4AE3A-18DE-4A4D-810F-134CD0B0C0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978" y="631731"/>
            <a:ext cx="11828479" cy="5133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23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96633" y="48760"/>
            <a:ext cx="10954544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KPI Tracker Cash Allocation from Sep 19 to Sep 23, 2022 (P2)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39F674A0-9D16-4659-82B5-B4F02E8ADEED}"/>
              </a:ext>
            </a:extLst>
          </p:cNvPr>
          <p:cNvSpPr txBox="1">
            <a:spLocks/>
          </p:cNvSpPr>
          <p:nvPr/>
        </p:nvSpPr>
        <p:spPr>
          <a:xfrm>
            <a:off x="4369623" y="6505067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E18667-0087-4588-9D51-8A6DBED35C72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13</a:t>
            </a:fld>
            <a:endParaRPr lang="en-US" sz="900" dirty="0">
              <a:solidFill>
                <a:schemeClr val="accent3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6C5934B-7A1A-45AA-BECA-DE264B1DA3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977" y="573355"/>
            <a:ext cx="11616253" cy="5470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967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D4CFC-2329-4203-AB28-59E71485D8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43AD6-7A85-4675-B46B-90E47CADF7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CDCA4D-B942-BC47-92B6-393DE0C99508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20" name="Picture 1" descr="cid:image003.png@01D4C1EA.92C2E060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90234" y="6036696"/>
            <a:ext cx="1389132" cy="434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6799" y="296920"/>
            <a:ext cx="10896600" cy="365760"/>
          </a:xfrm>
        </p:spPr>
        <p:txBody>
          <a:bodyPr>
            <a:noAutofit/>
          </a:bodyPr>
          <a:lstStyle/>
          <a:p>
            <a:r>
              <a:rPr lang="en-US" sz="2500" dirty="0">
                <a:latin typeface="Century Gothic" panose="020B0502020202020204" pitchFamily="34" charset="0"/>
              </a:rPr>
              <a:t>General Ledger Recon Training Updates 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57AA1B-66A4-4E38-B58B-8DBC0B9BCD27}"/>
              </a:ext>
            </a:extLst>
          </p:cNvPr>
          <p:cNvSpPr txBox="1"/>
          <p:nvPr/>
        </p:nvSpPr>
        <p:spPr>
          <a:xfrm>
            <a:off x="369983" y="3713297"/>
            <a:ext cx="766922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defRPr/>
            </a:pPr>
            <a:r>
              <a:rPr 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Note: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Team has completed the 83  Sep’22 GL Recons out of 89.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967DA40-03F0-C471-04FC-5BBADC2D50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983" y="690816"/>
            <a:ext cx="10726822" cy="2867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844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6394F-445D-4DB0-A3A9-FD33AE8800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CDCA4D-B942-BC47-92B6-393DE0C9950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5E99D29-23C8-4683-97C0-5CA4CCAEF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798" y="114599"/>
            <a:ext cx="10896600" cy="365760"/>
          </a:xfrm>
        </p:spPr>
        <p:txBody>
          <a:bodyPr>
            <a:noAutofit/>
          </a:bodyPr>
          <a:lstStyle/>
          <a:p>
            <a:r>
              <a:rPr lang="en-US" sz="2500" dirty="0">
                <a:solidFill>
                  <a:srgbClr val="001E60"/>
                </a:solidFill>
                <a:latin typeface="Century Gothic" panose="020B0502020202020204" pitchFamily="34" charset="0"/>
              </a:rPr>
              <a:t>Aetna – UNID payments Sep’22 till 09/23/2022: </a:t>
            </a:r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9DD53CE9-6CEF-4006-A3E1-7364BA9AD77B}"/>
              </a:ext>
            </a:extLst>
          </p:cNvPr>
          <p:cNvSpPr txBox="1">
            <a:spLocks/>
          </p:cNvSpPr>
          <p:nvPr/>
        </p:nvSpPr>
        <p:spPr>
          <a:xfrm>
            <a:off x="36998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pic>
        <p:nvPicPr>
          <p:cNvPr id="10" name="Picture 1" descr="cid:image003.png@01D4C1EA.92C2E060">
            <a:extLst>
              <a:ext uri="{FF2B5EF4-FFF2-40B4-BE49-F238E27FC236}">
                <a16:creationId xmlns:a16="http://schemas.microsoft.com/office/drawing/2014/main" id="{AE2F59A3-9D30-4B76-9B32-35DBB73293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90234" y="6036696"/>
            <a:ext cx="1389132" cy="434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91F02286-A773-4562-9336-9F722CA2C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427" y="3919774"/>
            <a:ext cx="11462226" cy="249299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 </a:t>
            </a:r>
            <a:r>
              <a:rPr kumimoji="0" lang="en-US" altLang="en-US" sz="1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Major Contribution: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b="1" u="sng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6,173.39 belongs to Forex Credit received in Scotia Bank wire, Kelli is working on it to clear the funds.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n-US" altLang="en-US" sz="1200" b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$1,386.00 belongs to AGB Wire (SYNAPSE FINANCIAL TECHNOLOGIES) and we are unable to locate this wire. We sent an email to Andrea and Joseph for assistance.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	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$18,492.40 belongs to AGB Wire (Onward Medical) and we are unable to locate this wire and we sent an email to AGB team for further assistance.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n-US" altLang="en-US" sz="1200" b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$474,918.85 belongs to Bank one Wire (Newmark) and we are unable to locate this wire. We sent an email to Jennifer for assistance.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n-US" altLang="en-US" sz="1200" b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$1,377,835.70 belongs to Bank one Wire (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</a:rPr>
              <a:t>STANFORD HOSP) and </a:t>
            </a:r>
            <a:r>
              <a:rPr lang="en-US" altLang="en-US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we sent email to PSSC and waiting for the confirmation.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B36EB3-7BE5-4730-81DB-43E6038665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425" y="480359"/>
            <a:ext cx="11462226" cy="164592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8F5A98F-E3A0-4083-B844-02026F1E9C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424" y="2155190"/>
            <a:ext cx="11462226" cy="16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927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374990" y="260025"/>
            <a:ext cx="10622837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Insurance – Attendance Sep 2022 (till 09/23/2022)</a:t>
            </a:r>
          </a:p>
        </p:txBody>
      </p:sp>
      <p:pic>
        <p:nvPicPr>
          <p:cNvPr id="5" name="Picture Placeholder 2">
            <a:extLst>
              <a:ext uri="{FF2B5EF4-FFF2-40B4-BE49-F238E27FC236}">
                <a16:creationId xmlns:a16="http://schemas.microsoft.com/office/drawing/2014/main" id="{9C0BAD5C-442E-4987-A3A8-E707F3B8CCD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74990" y="6099174"/>
            <a:ext cx="2149475" cy="576263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A074BB-1D15-491F-8F5B-77C0538BF467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BC39E0-CB15-4E20-98E2-FAF83A4F32CB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16</a:t>
            </a:fld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4A9DC2-DCA3-493E-BBA2-441DB5704025}"/>
              </a:ext>
            </a:extLst>
          </p:cNvPr>
          <p:cNvSpPr txBox="1"/>
          <p:nvPr/>
        </p:nvSpPr>
        <p:spPr>
          <a:xfrm>
            <a:off x="6560115" y="954784"/>
            <a:ext cx="54310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Notes:</a:t>
            </a:r>
          </a:p>
          <a:p>
            <a:endParaRPr lang="en-US" sz="6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Team Shrinkage is </a:t>
            </a:r>
            <a:r>
              <a:rPr lang="en-US" sz="1200" b="1" dirty="0"/>
              <a:t>5.15%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200" dirty="0"/>
              <a:t>from period Sep 01 to Sep 16, 2022.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Saravanan was on PL (09/02)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Sneka was on Half day Leave (09/08)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Jayanthi was on PL (09/02)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Uma was on EMPL (09/09)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Kalaivani was on PL (09/09 &amp; 09/12)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Keerthana was on PL (09/12 &amp; 09/14)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Anand was on PL (09/12)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A6A568-471C-F5CC-CCFC-FE4ABC269D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045" y="822350"/>
            <a:ext cx="5941070" cy="44805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A095424-3ADE-4736-16A9-5EED98AA43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4104" y="3133724"/>
            <a:ext cx="4515157" cy="110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276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479493" y="117198"/>
            <a:ext cx="10622837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Prohance SADH – Update: Sep 2022 (till 09/23/2022)</a:t>
            </a:r>
          </a:p>
        </p:txBody>
      </p:sp>
      <p:pic>
        <p:nvPicPr>
          <p:cNvPr id="5" name="Picture Placeholder 2">
            <a:extLst>
              <a:ext uri="{FF2B5EF4-FFF2-40B4-BE49-F238E27FC236}">
                <a16:creationId xmlns:a16="http://schemas.microsoft.com/office/drawing/2014/main" id="{9C0BAD5C-442E-4987-A3A8-E707F3B8CCD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A074BB-1D15-491F-8F5B-77C0538BF467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BC39E0-CB15-4E20-98E2-FAF83A4F32CB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17</a:t>
            </a:fld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4ED294-B60B-EBAB-D139-91262C4DE030}"/>
              </a:ext>
            </a:extLst>
          </p:cNvPr>
          <p:cNvSpPr txBox="1"/>
          <p:nvPr/>
        </p:nvSpPr>
        <p:spPr>
          <a:xfrm>
            <a:off x="264523" y="4994704"/>
            <a:ext cx="115275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Notes:</a:t>
            </a:r>
          </a:p>
          <a:p>
            <a:endParaRPr lang="en-US" sz="6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Team % ---- 98.66%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Swathy took permission on 09/08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Sneka took permission on 09/08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Gurhu took permission on 09/01 &amp; 09/08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E8C0743-EFE5-5142-4931-1FA30372C6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74" y="828352"/>
            <a:ext cx="11756095" cy="396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1752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592037" y="131266"/>
            <a:ext cx="11248681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AHT Utilization – Update: Sep 2022 (till 09/23/2022)</a:t>
            </a:r>
          </a:p>
        </p:txBody>
      </p:sp>
      <p:pic>
        <p:nvPicPr>
          <p:cNvPr id="5" name="Picture Placeholder 2">
            <a:extLst>
              <a:ext uri="{FF2B5EF4-FFF2-40B4-BE49-F238E27FC236}">
                <a16:creationId xmlns:a16="http://schemas.microsoft.com/office/drawing/2014/main" id="{9C0BAD5C-442E-4987-A3A8-E707F3B8CCD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A074BB-1D15-491F-8F5B-77C0538BF467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BC39E0-CB15-4E20-98E2-FAF83A4F32CB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18</a:t>
            </a:fld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13CA07-4759-450C-8E47-18E2F2C8A2ED}"/>
              </a:ext>
            </a:extLst>
          </p:cNvPr>
          <p:cNvSpPr txBox="1"/>
          <p:nvPr/>
        </p:nvSpPr>
        <p:spPr>
          <a:xfrm>
            <a:off x="5460394" y="1004163"/>
            <a:ext cx="586027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Notes:</a:t>
            </a:r>
          </a:p>
          <a:p>
            <a:endParaRPr lang="en-US" sz="1400" b="1" dirty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201F1E"/>
                </a:solidFill>
              </a:rPr>
              <a:t>Team AHT Utilization is </a:t>
            </a:r>
            <a:r>
              <a:rPr lang="en-US" sz="1400" b="1" dirty="0">
                <a:solidFill>
                  <a:srgbClr val="201F1E"/>
                </a:solidFill>
              </a:rPr>
              <a:t>80</a:t>
            </a:r>
            <a:r>
              <a:rPr lang="en-US" sz="1400" dirty="0">
                <a:solidFill>
                  <a:srgbClr val="201F1E"/>
                </a:solidFill>
              </a:rPr>
              <a:t>% till Sep 23, 2022.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201F1E"/>
                </a:solidFill>
              </a:rPr>
              <a:t>Total FTE allocated : 11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201F1E"/>
                </a:solidFill>
              </a:rPr>
              <a:t>Team utilized: 8.82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201F1E"/>
                </a:solidFill>
              </a:rPr>
              <a:t>Team not utilized: 2.18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201F1E"/>
                </a:solidFill>
              </a:rPr>
              <a:t>Swathi Priya was on training from Sneka for JPMC wires.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201F1E"/>
                </a:solidFill>
              </a:rPr>
              <a:t>Swati Rani was on training from Gouri for GL Recons.</a:t>
            </a:r>
          </a:p>
          <a:p>
            <a:endParaRPr lang="en-US" sz="1400" b="1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E355C5F-5497-4182-9EE5-006F68DCC6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298765"/>
              </p:ext>
            </p:extLst>
          </p:nvPr>
        </p:nvGraphicFramePr>
        <p:xfrm>
          <a:off x="5780088" y="2879138"/>
          <a:ext cx="951520" cy="894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Document" showAsIcon="1" r:id="rId4" imgW="1310400" imgH="1230120" progId="Word.Document.12">
                  <p:embed/>
                </p:oleObj>
              </mc:Choice>
              <mc:Fallback>
                <p:oleObj name="Document" showAsIcon="1" r:id="rId4" imgW="1310400" imgH="1230120" progId="Word.Documen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E355C5F-5497-4182-9EE5-006F68DCC6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80088" y="2879138"/>
                        <a:ext cx="951520" cy="8948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007BBC49-0756-419F-879A-59E837BE345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1335" y="755268"/>
            <a:ext cx="4529864" cy="5212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801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479493" y="117198"/>
            <a:ext cx="11248681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Prohance Utilization – Update: Sep 2022 (till 09/23/2022)</a:t>
            </a:r>
          </a:p>
        </p:txBody>
      </p:sp>
      <p:pic>
        <p:nvPicPr>
          <p:cNvPr id="5" name="Picture Placeholder 2">
            <a:extLst>
              <a:ext uri="{FF2B5EF4-FFF2-40B4-BE49-F238E27FC236}">
                <a16:creationId xmlns:a16="http://schemas.microsoft.com/office/drawing/2014/main" id="{9C0BAD5C-442E-4987-A3A8-E707F3B8CCD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A074BB-1D15-491F-8F5B-77C0538BF467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BC39E0-CB15-4E20-98E2-FAF83A4F32CB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19</a:t>
            </a:fld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13CA07-4759-450C-8E47-18E2F2C8A2ED}"/>
              </a:ext>
            </a:extLst>
          </p:cNvPr>
          <p:cNvSpPr txBox="1"/>
          <p:nvPr/>
        </p:nvSpPr>
        <p:spPr>
          <a:xfrm>
            <a:off x="479493" y="5061123"/>
            <a:ext cx="11527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Notes:</a:t>
            </a:r>
          </a:p>
          <a:p>
            <a:endParaRPr lang="en-US" sz="1200" b="1" dirty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rgbClr val="201F1E"/>
                </a:solidFill>
              </a:rPr>
              <a:t>Team Prohance Utilization is 97.24% till Sep 16, 2022.</a:t>
            </a:r>
          </a:p>
          <a:p>
            <a:endParaRPr lang="en-US" sz="1200" b="1" dirty="0"/>
          </a:p>
          <a:p>
            <a:endParaRPr lang="en-US" sz="600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A19464F-DAFE-3EF8-2405-D051787C55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4453" y="656282"/>
            <a:ext cx="7420836" cy="429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381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 descr="CIID">
            <a:extLst>
              <a:ext uri="{FF2B5EF4-FFF2-40B4-BE49-F238E27FC236}">
                <a16:creationId xmlns:a16="http://schemas.microsoft.com/office/drawing/2014/main" id="{DA144FD9-E191-44C2-8DE0-D15E5AD385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08068" y="232249"/>
            <a:ext cx="623796" cy="623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9711" y="6225590"/>
            <a:ext cx="2149475" cy="576263"/>
          </a:xfr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305BBF5-B0BC-41AF-B6E9-CA81260CEE53}"/>
              </a:ext>
            </a:extLst>
          </p:cNvPr>
          <p:cNvSpPr/>
          <p:nvPr/>
        </p:nvSpPr>
        <p:spPr>
          <a:xfrm>
            <a:off x="379828" y="239261"/>
            <a:ext cx="5611076" cy="2888252"/>
          </a:xfrm>
          <a:prstGeom prst="rect">
            <a:avLst/>
          </a:prstGeom>
          <a:noFill/>
          <a:ln w="38100">
            <a:solidFill>
              <a:srgbClr val="2E79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548640" rIns="640080" bIns="182880" rtlCol="0" anchor="ctr"/>
          <a:lstStyle/>
          <a:p>
            <a:endParaRPr lang="en-US" sz="1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8DCB0A7-C664-44B1-97C5-5C4BE2398C71}"/>
              </a:ext>
            </a:extLst>
          </p:cNvPr>
          <p:cNvSpPr/>
          <p:nvPr/>
        </p:nvSpPr>
        <p:spPr>
          <a:xfrm>
            <a:off x="6195575" y="233355"/>
            <a:ext cx="5624993" cy="2894158"/>
          </a:xfrm>
          <a:prstGeom prst="rect">
            <a:avLst/>
          </a:prstGeom>
          <a:noFill/>
          <a:ln w="38100">
            <a:solidFill>
              <a:srgbClr val="2E79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548640" rIns="640080" bIns="182880" rtlCol="0" anchor="ctr"/>
          <a:lstStyle/>
          <a:p>
            <a:endParaRPr lang="en-US" sz="1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4110E7-5A7A-48C2-B2E6-11E93BAB5526}"/>
              </a:ext>
            </a:extLst>
          </p:cNvPr>
          <p:cNvSpPr/>
          <p:nvPr/>
        </p:nvSpPr>
        <p:spPr>
          <a:xfrm>
            <a:off x="379827" y="3244842"/>
            <a:ext cx="5611077" cy="2888252"/>
          </a:xfrm>
          <a:prstGeom prst="rect">
            <a:avLst/>
          </a:prstGeom>
          <a:noFill/>
          <a:ln w="38100">
            <a:solidFill>
              <a:srgbClr val="2E79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548640" rIns="640080" bIns="182880" rtlCol="0" anchor="ctr"/>
          <a:lstStyle/>
          <a:p>
            <a:endParaRPr lang="en-US" sz="1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D0B07A-E2D7-49B6-AF96-913082ACE01B}"/>
              </a:ext>
            </a:extLst>
          </p:cNvPr>
          <p:cNvSpPr txBox="1"/>
          <p:nvPr/>
        </p:nvSpPr>
        <p:spPr>
          <a:xfrm>
            <a:off x="6298404" y="3352818"/>
            <a:ext cx="2937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E79BB"/>
                </a:solidFill>
                <a:latin typeface="Arial Black" charset="0"/>
                <a:ea typeface="Arial Black" charset="0"/>
                <a:cs typeface="Arial Black" charset="0"/>
              </a:rPr>
              <a:t>Help Items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177993-641C-4D66-9782-C10EEFA62B64}"/>
              </a:ext>
            </a:extLst>
          </p:cNvPr>
          <p:cNvSpPr/>
          <p:nvPr/>
        </p:nvSpPr>
        <p:spPr>
          <a:xfrm>
            <a:off x="6234951" y="3778553"/>
            <a:ext cx="541622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None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A6C10D-11A6-4BB3-A24B-CFE49BD7EAE6}"/>
              </a:ext>
            </a:extLst>
          </p:cNvPr>
          <p:cNvSpPr txBox="1"/>
          <p:nvPr/>
        </p:nvSpPr>
        <p:spPr>
          <a:xfrm>
            <a:off x="6298403" y="270698"/>
            <a:ext cx="535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E79BB"/>
                </a:solidFill>
                <a:latin typeface="Arial Black" charset="0"/>
                <a:ea typeface="Arial Black" charset="0"/>
                <a:cs typeface="Arial Black" charset="0"/>
              </a:rPr>
              <a:t>Operational Metric’s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231F1A-E7C4-4158-8C48-D68CB3ECD98C}"/>
              </a:ext>
            </a:extLst>
          </p:cNvPr>
          <p:cNvSpPr/>
          <p:nvPr/>
        </p:nvSpPr>
        <p:spPr>
          <a:xfrm>
            <a:off x="6316435" y="615903"/>
            <a:ext cx="46361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SLA’s &amp; KPI’s of Cash allocation, Billing &amp; Claims R &amp; R are met from Sep 19 to Sep 23, 2022.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7E706D9-C022-4D5E-83A2-39B69B3EFE56}"/>
              </a:ext>
            </a:extLst>
          </p:cNvPr>
          <p:cNvSpPr txBox="1"/>
          <p:nvPr/>
        </p:nvSpPr>
        <p:spPr>
          <a:xfrm>
            <a:off x="493059" y="3292838"/>
            <a:ext cx="2937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E79BB"/>
                </a:solidFill>
                <a:latin typeface="Arial Black" charset="0"/>
                <a:ea typeface="Arial Black" charset="0"/>
                <a:cs typeface="Arial Black" charset="0"/>
              </a:rPr>
              <a:t>Team Performance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034FAA-90D1-457D-9C80-656DE3F9D3E2}"/>
              </a:ext>
            </a:extLst>
          </p:cNvPr>
          <p:cNvSpPr/>
          <p:nvPr/>
        </p:nvSpPr>
        <p:spPr>
          <a:xfrm>
            <a:off x="388224" y="3923967"/>
            <a:ext cx="56110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Team Prohance SADH is </a:t>
            </a:r>
            <a:r>
              <a:rPr lang="en-US" sz="1200" b="1" dirty="0"/>
              <a:t>98.66%</a:t>
            </a:r>
            <a:r>
              <a:rPr lang="en-US" sz="1200" dirty="0"/>
              <a:t> till Sep 23, 2022..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Team Shrinkage is 5.15</a:t>
            </a:r>
            <a:r>
              <a:rPr lang="en-US" sz="1200" b="1" dirty="0"/>
              <a:t>% </a:t>
            </a:r>
            <a:r>
              <a:rPr lang="en-US" sz="1200" dirty="0"/>
              <a:t>till Sep 23, 2022.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Team AHT Utilization is </a:t>
            </a:r>
            <a:r>
              <a:rPr lang="en-US" sz="1200" b="1" dirty="0"/>
              <a:t>79</a:t>
            </a:r>
            <a:r>
              <a:rPr lang="en-US" sz="1200" dirty="0"/>
              <a:t>% till Sep 23, 2022.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Team Prohance Utilization is 97.24% till Sep 23, 2022.</a:t>
            </a:r>
          </a:p>
        </p:txBody>
      </p:sp>
      <p:pic>
        <p:nvPicPr>
          <p:cNvPr id="8196" name="Picture 4" descr="Team performance">
            <a:extLst>
              <a:ext uri="{FF2B5EF4-FFF2-40B4-BE49-F238E27FC236}">
                <a16:creationId xmlns:a16="http://schemas.microsoft.com/office/drawing/2014/main" id="{37EF820C-5824-485F-A3ED-CA0E41D4D3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13227" y="3248532"/>
            <a:ext cx="630911" cy="630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Hand help logo and symbols template icons app - Download Free ...">
            <a:extLst>
              <a:ext uri="{FF2B5EF4-FFF2-40B4-BE49-F238E27FC236}">
                <a16:creationId xmlns:a16="http://schemas.microsoft.com/office/drawing/2014/main" id="{36A7BE75-07B1-4E85-9353-5731656D16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171" t="8211" r="12512" b="13593"/>
          <a:stretch/>
        </p:blipFill>
        <p:spPr bwMode="auto">
          <a:xfrm>
            <a:off x="11057436" y="3285142"/>
            <a:ext cx="717552" cy="585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D9E8077-9ACA-4632-B19F-A866637D234B}"/>
              </a:ext>
            </a:extLst>
          </p:cNvPr>
          <p:cNvSpPr/>
          <p:nvPr/>
        </p:nvSpPr>
        <p:spPr>
          <a:xfrm>
            <a:off x="6201098" y="3250098"/>
            <a:ext cx="5619470" cy="2882996"/>
          </a:xfrm>
          <a:prstGeom prst="rect">
            <a:avLst/>
          </a:prstGeom>
          <a:noFill/>
          <a:ln w="38100">
            <a:solidFill>
              <a:srgbClr val="2E79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548640" rIns="640080" bIns="182880" rtlCol="0" anchor="ctr"/>
          <a:lstStyle/>
          <a:p>
            <a:endParaRPr lang="en-US" sz="1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686A16B8-01FC-426A-8AEA-BC098DA3E21E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D59ECD0A-B106-45DE-89A7-E5CBF46C23D8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2</a:t>
            </a:fld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C820684-FBA5-40EB-B157-FC1FFB643B22}"/>
              </a:ext>
            </a:extLst>
          </p:cNvPr>
          <p:cNvSpPr txBox="1"/>
          <p:nvPr/>
        </p:nvSpPr>
        <p:spPr>
          <a:xfrm>
            <a:off x="403472" y="238856"/>
            <a:ext cx="535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E79BB"/>
                </a:solidFill>
                <a:latin typeface="Arial Black" charset="0"/>
                <a:ea typeface="Arial Black" charset="0"/>
                <a:cs typeface="Arial Black" charset="0"/>
              </a:rPr>
              <a:t>General Update: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0479210-653F-4852-B6A3-79259EB6406C}"/>
              </a:ext>
            </a:extLst>
          </p:cNvPr>
          <p:cNvSpPr/>
          <p:nvPr/>
        </p:nvSpPr>
        <p:spPr>
          <a:xfrm>
            <a:off x="360136" y="603272"/>
            <a:ext cx="53527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Gouri conducted the interactive session on Daily connect call with team members under the following topics. “ Demerits/Merits of Electric Vehicle or Non-EV” on 09/14, 09/15 &amp; 09/16.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We have new joiners “Lavanya Saranya” and “Sasikumar” both are onboarded and going to start the initial trainings from today.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Gurhu &amp; Ram Kumar was stop utilizing for LSC AP indexing process from 09/08/2022.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Swathi Priya &amp; Kalaivani utilizing in Windstream closing emails whenever we have volume in the email queues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6546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 txBox="1">
            <a:spLocks/>
          </p:cNvSpPr>
          <p:nvPr/>
        </p:nvSpPr>
        <p:spPr>
          <a:xfrm>
            <a:off x="647701" y="1445877"/>
            <a:ext cx="10896600" cy="18175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sz="4000" dirty="0"/>
          </a:p>
          <a:p>
            <a:r>
              <a:rPr lang="en-US" sz="4000" dirty="0"/>
              <a:t>Team Performance Overview</a:t>
            </a:r>
            <a:endParaRPr lang="en-US" sz="2300" dirty="0"/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632013" y="2946136"/>
            <a:ext cx="10896600" cy="1326389"/>
          </a:xfrm>
        </p:spPr>
        <p:txBody>
          <a:bodyPr>
            <a:normAutofit/>
          </a:bodyPr>
          <a:lstStyle/>
          <a:p>
            <a:r>
              <a:rPr lang="en-US" sz="3400" b="1" dirty="0">
                <a:solidFill>
                  <a:srgbClr val="26235D"/>
                </a:solidFill>
              </a:rPr>
              <a:t>Sep 06,  2022</a:t>
            </a:r>
          </a:p>
        </p:txBody>
      </p:sp>
      <p:pic>
        <p:nvPicPr>
          <p:cNvPr id="3" name="Picture 2" descr="Text, logo&#10;&#10;Description automatically generated">
            <a:extLst>
              <a:ext uri="{FF2B5EF4-FFF2-40B4-BE49-F238E27FC236}">
                <a16:creationId xmlns:a16="http://schemas.microsoft.com/office/drawing/2014/main" id="{FE3CD45B-D469-4A1C-ABE1-9BF43D12A20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7701" y="3942988"/>
            <a:ext cx="4217224" cy="665236"/>
          </a:xfrm>
          <a:prstGeom prst="rect">
            <a:avLst/>
          </a:prstGeom>
        </p:spPr>
      </p:pic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FF72B4E-82AB-4FED-BB5E-5BCAECA6627E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372DE011-7383-4008-9555-19389F7E16A1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20</a:t>
            </a:fld>
            <a:endParaRPr lang="en-US" sz="9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889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309360" y="1175653"/>
            <a:ext cx="4127863" cy="3362753"/>
          </a:xfrm>
        </p:spPr>
        <p:txBody>
          <a:bodyPr>
            <a:normAutofit/>
          </a:bodyPr>
          <a:lstStyle/>
          <a:p>
            <a:r>
              <a:rPr lang="en-US" sz="6000" dirty="0"/>
              <a:t> </a:t>
            </a:r>
            <a:br>
              <a:rPr lang="en-US" sz="6000" dirty="0"/>
            </a:br>
            <a:br>
              <a:rPr lang="en-US" sz="6000" dirty="0"/>
            </a:br>
            <a:r>
              <a:rPr lang="en-US" sz="5500" dirty="0"/>
              <a:t>Thank you</a:t>
            </a: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D03501A-8635-4626-8F75-916EF9CB8763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2021 Sutherland Global Services, Inc. All Rights Reserved.	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D61C197C-472A-4E1C-854B-468D5250F522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21</a:t>
            </a:fld>
            <a:endParaRPr lang="en-US" sz="9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137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349857" y="353231"/>
            <a:ext cx="3824578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SLA / KPI’s 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F8C328-05C4-4FBE-A5EA-3ADC625E5581}"/>
              </a:ext>
            </a:extLst>
          </p:cNvPr>
          <p:cNvSpPr txBox="1"/>
          <p:nvPr/>
        </p:nvSpPr>
        <p:spPr>
          <a:xfrm>
            <a:off x="2274338" y="3578308"/>
            <a:ext cx="7475445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Note : </a:t>
            </a:r>
          </a:p>
          <a:p>
            <a:endParaRPr lang="en-US" b="1" u="sng" dirty="0"/>
          </a:p>
          <a:p>
            <a:r>
              <a:rPr lang="en-US" sz="1400" b="1" dirty="0"/>
              <a:t>Billing : </a:t>
            </a:r>
            <a:r>
              <a:rPr lang="en-US" sz="1400" dirty="0"/>
              <a:t>We have received volume in 7 KPI’s &amp; 1 SLA out of 9 Deliverables.</a:t>
            </a:r>
          </a:p>
          <a:p>
            <a:endParaRPr lang="en-US" sz="1400" dirty="0"/>
          </a:p>
          <a:p>
            <a:r>
              <a:rPr lang="en-US" sz="1400" b="1" dirty="0"/>
              <a:t>Cash Allocation : </a:t>
            </a:r>
            <a:r>
              <a:rPr lang="en-US" sz="1400" dirty="0"/>
              <a:t>We have received volume in 26 KPI’s &amp; 1 SLA out of 31 Deliverables.</a:t>
            </a:r>
          </a:p>
          <a:p>
            <a:endParaRPr lang="en-US" sz="1400" dirty="0"/>
          </a:p>
          <a:p>
            <a:r>
              <a:rPr lang="en-US" sz="1400" b="1" dirty="0"/>
              <a:t>Claims R &amp; R : </a:t>
            </a:r>
            <a:r>
              <a:rPr lang="en-US" sz="1400" dirty="0"/>
              <a:t>We have received volume in 16 KPI’s &amp; 1 SLA out of 18 Deliverables.</a:t>
            </a:r>
            <a:r>
              <a:rPr lang="en-US" dirty="0"/>
              <a:t>	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0C6D08D3-88A8-45B5-B8A3-017AFDF6125B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2E8B779-85ED-486E-B1C3-81E1B2659752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3</a:t>
            </a:fld>
            <a:endParaRPr lang="en-US" sz="900" dirty="0">
              <a:solidFill>
                <a:schemeClr val="accent3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26A0C7-DDB1-4282-BD6D-3950034A11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2774" y="933068"/>
            <a:ext cx="8986468" cy="256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18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500698"/>
            <a:ext cx="1123317" cy="301155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349856" y="142215"/>
            <a:ext cx="9072439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Claims R &amp; R – Volume Trend Analysis</a:t>
            </a:r>
            <a:r>
              <a:rPr lang="en-US" sz="2000" dirty="0">
                <a:latin typeface="Century Gothic" panose="020B0502020202020204" pitchFamily="34" charset="0"/>
              </a:rPr>
              <a:t>: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DC504344-A487-4FF3-B22B-D590C48FCEDD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A41AFB-04A1-4516-9102-DEF639D372DB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4</a:t>
            </a:fld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B396BF-A655-4A9C-9506-77BF56A4FDE1}"/>
              </a:ext>
            </a:extLst>
          </p:cNvPr>
          <p:cNvSpPr/>
          <p:nvPr/>
        </p:nvSpPr>
        <p:spPr>
          <a:xfrm>
            <a:off x="387595" y="5839406"/>
            <a:ext cx="116194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Note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We have received 9% low volume in Aug’22 when we compare with the month of Jul’22.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5A68A9F-BF2A-475F-AFF3-A66CCA6010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4550188"/>
              </p:ext>
            </p:extLst>
          </p:nvPr>
        </p:nvGraphicFramePr>
        <p:xfrm>
          <a:off x="724347" y="679081"/>
          <a:ext cx="5143501" cy="2552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BFF906F8-C4B2-4880-AA5F-A4B2F91762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3607910"/>
              </p:ext>
            </p:extLst>
          </p:nvPr>
        </p:nvGraphicFramePr>
        <p:xfrm>
          <a:off x="5956481" y="669557"/>
          <a:ext cx="5257800" cy="2562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B66F1CCF-3A77-46BF-A719-0F552D43A8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1114416"/>
              </p:ext>
            </p:extLst>
          </p:nvPr>
        </p:nvGraphicFramePr>
        <p:xfrm>
          <a:off x="724347" y="3306427"/>
          <a:ext cx="5143501" cy="2562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F062216D-EB16-4778-8C5C-87BCD47220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7954750"/>
              </p:ext>
            </p:extLst>
          </p:nvPr>
        </p:nvGraphicFramePr>
        <p:xfrm>
          <a:off x="5956481" y="3306427"/>
          <a:ext cx="5257800" cy="2571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515733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96633" y="184415"/>
            <a:ext cx="10341590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KPI Tracker Claims from Sep 19 to Sep 23, 2022 :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2DC34800-5DDF-4695-9E94-F9E7014C5874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A1566-F213-423E-9AE6-7A5173536E7D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5</a:t>
            </a:fld>
            <a:endParaRPr lang="en-US" sz="900" dirty="0">
              <a:solidFill>
                <a:schemeClr val="accent3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28154ED-F037-40C9-BC46-079905F646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179" y="761355"/>
            <a:ext cx="11712742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294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65346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349856" y="170351"/>
            <a:ext cx="9072439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–SFB Billing – Volume Trend Analysis: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C92CA716-B97D-4547-B589-C7FE68D8FAEA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E6524E-4EE7-429D-B8FB-2872BB9C5E65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6</a:t>
            </a:fld>
            <a:endParaRPr lang="en-US" sz="900" dirty="0">
              <a:solidFill>
                <a:schemeClr val="accent3"/>
              </a:solidFill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420F921-746D-4FE1-98BC-5D35B4C71C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8286509"/>
              </p:ext>
            </p:extLst>
          </p:nvPr>
        </p:nvGraphicFramePr>
        <p:xfrm>
          <a:off x="782262" y="632546"/>
          <a:ext cx="5172076" cy="2486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1936998-C27B-4085-A2A0-4711F5723B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2004137"/>
              </p:ext>
            </p:extLst>
          </p:nvPr>
        </p:nvGraphicFramePr>
        <p:xfrm>
          <a:off x="6052605" y="640775"/>
          <a:ext cx="5257800" cy="2494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BFB9FE08-41D0-4BB2-B696-2F37A161C3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444779"/>
              </p:ext>
            </p:extLst>
          </p:nvPr>
        </p:nvGraphicFramePr>
        <p:xfrm>
          <a:off x="740411" y="3199961"/>
          <a:ext cx="5172076" cy="2494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4A997E53-16AE-4857-A303-B70768435C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2919764"/>
              </p:ext>
            </p:extLst>
          </p:nvPr>
        </p:nvGraphicFramePr>
        <p:xfrm>
          <a:off x="6069491" y="3213259"/>
          <a:ext cx="5240914" cy="2521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540369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172277" y="148641"/>
            <a:ext cx="10341590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KPI Tracker Billing from Sep 19 to Sep 23, 2022 :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1E608072-62A9-4011-9F8C-F4D84E827186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D7D6DA-F1C4-45AD-BCF0-39F38000B90A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7</a:t>
            </a:fld>
            <a:endParaRPr lang="en-US" sz="900" dirty="0">
              <a:solidFill>
                <a:schemeClr val="accent3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DD32404-C94A-413B-9C5F-A077C80DC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77" y="798244"/>
            <a:ext cx="11663681" cy="3665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1187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9" y="6287609"/>
            <a:ext cx="1918142" cy="514244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234621" y="102111"/>
            <a:ext cx="9072439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Aetna–Cash Allocation – Volume Trend Analysis: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15B77D-9EA8-4869-8378-691E1CEA321F}"/>
              </a:ext>
            </a:extLst>
          </p:cNvPr>
          <p:cNvSpPr/>
          <p:nvPr/>
        </p:nvSpPr>
        <p:spPr>
          <a:xfrm>
            <a:off x="720026" y="5634017"/>
            <a:ext cx="1037204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Note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We have received 10% low volume in Aug’2 when compare with Jul’22.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5D824B9F-362E-42EF-AA07-EC667C68AA72}"/>
              </a:ext>
            </a:extLst>
          </p:cNvPr>
          <p:cNvSpPr txBox="1">
            <a:spLocks/>
          </p:cNvSpPr>
          <p:nvPr/>
        </p:nvSpPr>
        <p:spPr>
          <a:xfrm>
            <a:off x="4369623" y="6521010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523D28-0077-4E7E-9328-5AB988DE03D7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8</a:t>
            </a:fld>
            <a:endParaRPr lang="en-US" sz="900" dirty="0">
              <a:solidFill>
                <a:schemeClr val="accent3"/>
              </a:solidFill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41E52009-E1CB-460A-A665-DAE915177A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7413549"/>
              </p:ext>
            </p:extLst>
          </p:nvPr>
        </p:nvGraphicFramePr>
        <p:xfrm>
          <a:off x="686624" y="591554"/>
          <a:ext cx="5191126" cy="2448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358F3225-4768-4FB7-AEEB-4ED25F21F5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7971364"/>
              </p:ext>
            </p:extLst>
          </p:nvPr>
        </p:nvGraphicFramePr>
        <p:xfrm>
          <a:off x="5966217" y="602124"/>
          <a:ext cx="5257800" cy="2457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5E2C1BD0-2A01-4019-88C5-AE6072BFB3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6645060"/>
              </p:ext>
            </p:extLst>
          </p:nvPr>
        </p:nvGraphicFramePr>
        <p:xfrm>
          <a:off x="653287" y="3129528"/>
          <a:ext cx="5257800" cy="2457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753B99CA-FF3C-4057-B169-361D1F33AD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4419255"/>
              </p:ext>
            </p:extLst>
          </p:nvPr>
        </p:nvGraphicFramePr>
        <p:xfrm>
          <a:off x="5966217" y="3141756"/>
          <a:ext cx="5257800" cy="2483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348245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58866" y="284423"/>
            <a:ext cx="10515600" cy="290487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70000"/>
              </a:lnSpc>
            </a:pPr>
            <a:r>
              <a:rPr lang="en-US" sz="2400" dirty="0">
                <a:latin typeface="Century Gothic" panose="020B0502020202020204" pitchFamily="34" charset="0"/>
              </a:rPr>
              <a:t>Unclaimed Property – Volume Trend: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5457" y="5871258"/>
            <a:ext cx="766922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6235D"/>
              </a:buClr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Note: Volume Count till Sep 23, 2022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84" y="6160698"/>
            <a:ext cx="1791984" cy="358396"/>
          </a:xfrm>
          <a:prstGeom prst="rect">
            <a:avLst/>
          </a:prstGeom>
        </p:spPr>
      </p:pic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A58CD2B-0411-413E-98FB-7FF764ECA765}"/>
              </a:ext>
            </a:extLst>
          </p:cNvPr>
          <p:cNvSpPr txBox="1">
            <a:spLocks/>
          </p:cNvSpPr>
          <p:nvPr/>
        </p:nvSpPr>
        <p:spPr>
          <a:xfrm>
            <a:off x="583096" y="6630806"/>
            <a:ext cx="3852770" cy="246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PH" sz="1000" b="0" i="0" u="none" strike="noStrike" kern="1200" cap="none" spc="0" normalizeH="0" baseline="0" noProof="0" dirty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© 2022 Sutherland Global Services, Inc. All Rights Reserved.	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5680C975-7B8B-47F3-B3A3-5E1F582D99C6}"/>
              </a:ext>
            </a:extLst>
          </p:cNvPr>
          <p:cNvSpPr txBox="1">
            <a:spLocks/>
          </p:cNvSpPr>
          <p:nvPr/>
        </p:nvSpPr>
        <p:spPr>
          <a:xfrm>
            <a:off x="5734610" y="6412097"/>
            <a:ext cx="238717" cy="34213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CDCA4D-B942-BC47-92B6-393DE0C995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ADAEB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96FEDAC8-1C4D-4442-948B-4D27EF73F5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9063153"/>
              </p:ext>
            </p:extLst>
          </p:nvPr>
        </p:nvGraphicFramePr>
        <p:xfrm>
          <a:off x="358866" y="805694"/>
          <a:ext cx="11459061" cy="4953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55117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000000"/>
      </a:dk1>
      <a:lt1>
        <a:srgbClr val="FFFFFF"/>
      </a:lt1>
      <a:dk2>
        <a:srgbClr val="DE1B54"/>
      </a:dk2>
      <a:lt2>
        <a:srgbClr val="C5C7C5"/>
      </a:lt2>
      <a:accent1>
        <a:srgbClr val="2E79BB"/>
      </a:accent1>
      <a:accent2>
        <a:srgbClr val="F99A42"/>
      </a:accent2>
      <a:accent3>
        <a:srgbClr val="6E797C"/>
      </a:accent3>
      <a:accent4>
        <a:srgbClr val="26235D"/>
      </a:accent4>
      <a:accent5>
        <a:srgbClr val="70C27A"/>
      </a:accent5>
      <a:accent6>
        <a:srgbClr val="FFFFFF"/>
      </a:accent6>
      <a:hlink>
        <a:srgbClr val="2E79BB"/>
      </a:hlink>
      <a:folHlink>
        <a:srgbClr val="2E79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therland-PPT-Template" id="{48C147EC-C884-408D-AC6D-B8885C9C4C50}" vid="{E765A40C-676F-4139-85C6-1E01C2143B7B}"/>
    </a:ext>
  </a:extLst>
</a:theme>
</file>

<file path=ppt/theme/theme2.xml><?xml version="1.0" encoding="utf-8"?>
<a:theme xmlns:a="http://schemas.openxmlformats.org/drawingml/2006/main" name="1_Office Theme">
  <a:themeElements>
    <a:clrScheme name="Custom 29">
      <a:dk1>
        <a:srgbClr val="000000"/>
      </a:dk1>
      <a:lt1>
        <a:srgbClr val="FFFFFF"/>
      </a:lt1>
      <a:dk2>
        <a:srgbClr val="DE1B54"/>
      </a:dk2>
      <a:lt2>
        <a:srgbClr val="C5C7C5"/>
      </a:lt2>
      <a:accent1>
        <a:srgbClr val="26235D"/>
      </a:accent1>
      <a:accent2>
        <a:srgbClr val="2E79BB"/>
      </a:accent2>
      <a:accent3>
        <a:srgbClr val="6E797C"/>
      </a:accent3>
      <a:accent4>
        <a:srgbClr val="6CC049"/>
      </a:accent4>
      <a:accent5>
        <a:srgbClr val="F99F42"/>
      </a:accent5>
      <a:accent6>
        <a:srgbClr val="FFFFFF"/>
      </a:accent6>
      <a:hlink>
        <a:srgbClr val="2E79BB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Sutherland-PPT-Template</Template>
  <TotalTime>21175</TotalTime>
  <Words>1234</Words>
  <Application>Microsoft Office PowerPoint</Application>
  <PresentationFormat>Widescreen</PresentationFormat>
  <Paragraphs>187</Paragraphs>
  <Slides>21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Arial Black</vt:lpstr>
      <vt:lpstr>Calibri</vt:lpstr>
      <vt:lpstr>Century Gothic</vt:lpstr>
      <vt:lpstr>Verdana</vt:lpstr>
      <vt:lpstr>Wingdings</vt:lpstr>
      <vt:lpstr>Office Theme</vt:lpstr>
      <vt:lpstr>1_Office Theme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Unclaimed Property – Volume Trend:</vt:lpstr>
      <vt:lpstr>PowerPoint Presentation</vt:lpstr>
      <vt:lpstr>PowerPoint Presentation</vt:lpstr>
      <vt:lpstr>PowerPoint Presentation</vt:lpstr>
      <vt:lpstr>PowerPoint Presentation</vt:lpstr>
      <vt:lpstr>General Ledger Recon Training Updates :</vt:lpstr>
      <vt:lpstr>Aetna – UNID payments Sep’22 till 09/23/2022: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Ramesh S</dc:creator>
  <cp:lastModifiedBy>M, Saravanan</cp:lastModifiedBy>
  <cp:revision>3553</cp:revision>
  <dcterms:created xsi:type="dcterms:W3CDTF">2019-07-18T13:54:23Z</dcterms:created>
  <dcterms:modified xsi:type="dcterms:W3CDTF">2022-09-26T15:00:05Z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ffisync_ServerID">
    <vt:lpwstr>900b6904-4c2f-4895-aaab-0c01a8624ad6</vt:lpwstr>
  </property>
  <property fmtid="{D5CDD505-2E9C-101B-9397-08002B2CF9AE}" pid="3" name="Jive_VersionGuid">
    <vt:lpwstr>18e788c8-309a-44f2-bad9-ca4017f90c4e</vt:lpwstr>
  </property>
  <property fmtid="{D5CDD505-2E9C-101B-9397-08002B2CF9AE}" pid="4" name="Offisync_UniqueId">
    <vt:lpwstr>1002</vt:lpwstr>
  </property>
  <property fmtid="{D5CDD505-2E9C-101B-9397-08002B2CF9AE}" pid="5" name="Offisync_UpdateToken">
    <vt:lpwstr>5</vt:lpwstr>
  </property>
  <property fmtid="{D5CDD505-2E9C-101B-9397-08002B2CF9AE}" pid="6" name="Jive_LatestUserAccountName">
    <vt:lpwstr>ann.jarema@sutherlandglobal.com</vt:lpwstr>
  </property>
  <property fmtid="{D5CDD505-2E9C-101B-9397-08002B2CF9AE}" pid="7" name="Offisync_ProviderInitializationData">
    <vt:lpwstr>https://sutherlandglobal.jiveon.com</vt:lpwstr>
  </property>
  <property fmtid="{D5CDD505-2E9C-101B-9397-08002B2CF9AE}" pid="8" name="MSIP_Label_67599526-06ca-49cc-9fa9-5307800a949a_Enabled">
    <vt:lpwstr>true</vt:lpwstr>
  </property>
  <property fmtid="{D5CDD505-2E9C-101B-9397-08002B2CF9AE}" pid="9" name="MSIP_Label_67599526-06ca-49cc-9fa9-5307800a949a_SetDate">
    <vt:lpwstr>2021-11-01T13:29:31Z</vt:lpwstr>
  </property>
  <property fmtid="{D5CDD505-2E9C-101B-9397-08002B2CF9AE}" pid="10" name="MSIP_Label_67599526-06ca-49cc-9fa9-5307800a949a_Method">
    <vt:lpwstr>Standard</vt:lpwstr>
  </property>
  <property fmtid="{D5CDD505-2E9C-101B-9397-08002B2CF9AE}" pid="11" name="MSIP_Label_67599526-06ca-49cc-9fa9-5307800a949a_Name">
    <vt:lpwstr>67599526-06ca-49cc-9fa9-5307800a949a</vt:lpwstr>
  </property>
  <property fmtid="{D5CDD505-2E9C-101B-9397-08002B2CF9AE}" pid="12" name="MSIP_Label_67599526-06ca-49cc-9fa9-5307800a949a_SiteId">
    <vt:lpwstr>fabb61b8-3afe-4e75-b934-a47f782b8cd7</vt:lpwstr>
  </property>
  <property fmtid="{D5CDD505-2E9C-101B-9397-08002B2CF9AE}" pid="13" name="MSIP_Label_67599526-06ca-49cc-9fa9-5307800a949a_ActionId">
    <vt:lpwstr>2012dd9d-eaf9-4e4c-a1ca-febebae8587e</vt:lpwstr>
  </property>
  <property fmtid="{D5CDD505-2E9C-101B-9397-08002B2CF9AE}" pid="14" name="MSIP_Label_67599526-06ca-49cc-9fa9-5307800a949a_ContentBits">
    <vt:lpwstr>0</vt:lpwstr>
  </property>
</Properties>
</file>