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7"/>
  </p:notesMasterIdLst>
  <p:handoutMasterIdLst>
    <p:handoutMasterId r:id="rId18"/>
  </p:handoutMasterIdLst>
  <p:sldIdLst>
    <p:sldId id="544" r:id="rId2"/>
    <p:sldId id="500" r:id="rId3"/>
    <p:sldId id="501" r:id="rId4"/>
    <p:sldId id="502" r:id="rId5"/>
    <p:sldId id="547" r:id="rId6"/>
    <p:sldId id="503" r:id="rId7"/>
    <p:sldId id="548" r:id="rId8"/>
    <p:sldId id="504" r:id="rId9"/>
    <p:sldId id="549" r:id="rId10"/>
    <p:sldId id="550" r:id="rId11"/>
    <p:sldId id="507" r:id="rId12"/>
    <p:sldId id="546" r:id="rId13"/>
    <p:sldId id="492" r:id="rId14"/>
    <p:sldId id="508" r:id="rId15"/>
    <p:sldId id="37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4" orient="horz" pos="3720" userDrawn="1">
          <p15:clr>
            <a:srgbClr val="A4A3A4"/>
          </p15:clr>
        </p15:guide>
        <p15:guide id="6" pos="7392" userDrawn="1">
          <p15:clr>
            <a:srgbClr val="A4A3A4"/>
          </p15:clr>
        </p15:guide>
        <p15:guide id="10" orient="horz" pos="1152" userDrawn="1">
          <p15:clr>
            <a:srgbClr val="A4A3A4"/>
          </p15:clr>
        </p15:guide>
        <p15:guide id="11" pos="6744" userDrawn="1">
          <p15:clr>
            <a:srgbClr val="A4A3A4"/>
          </p15:clr>
        </p15:guide>
        <p15:guide id="12" pos="76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nessa Lai" initials="VL" lastIdx="1" clrIdx="0"/>
  <p:cmAuthor id="2" name="Vanessa Lai" initials="VL [2]" lastIdx="1" clrIdx="1"/>
  <p:cmAuthor id="3" name="Vanessa Lai" initials="VL [3]" lastIdx="1" clrIdx="2"/>
  <p:cmAuthor id="4" name="Vanessa Lai" initials="VL [4]" lastIdx="1" clrIdx="3"/>
  <p:cmAuthor id="5" name="Ann Jarema" initials="AJ" lastIdx="5" clrIdx="4"/>
  <p:cmAuthor id="6" name="Jessie Woodhead" initials="JW" lastIdx="1" clrIdx="5"/>
  <p:cmAuthor id="7" name="Jessie Woodhead" initials="JW [2]" lastIdx="1" clrIdx="6"/>
  <p:cmAuthor id="8" name="Jessie Woodhead" initials="JW [3]" lastIdx="1" clrIdx="7"/>
  <p:cmAuthor id="9" name="Jessie Woodhead" initials="JW [4]" lastIdx="1" clrIdx="8"/>
  <p:cmAuthor id="10" name="Jessie Woodhead" initials="JW [5]" lastIdx="1" clrIdx="9"/>
  <p:cmAuthor id="11" name="Jessie Woodhead" initials="JW [6]" lastIdx="1" clrIdx="10"/>
  <p:cmAuthor id="12" name="Jessie Woodhead" initials="JW [7]" lastIdx="1" clrIdx="11"/>
  <p:cmAuthor id="13" name="Jessie Woodhead" initials="JW [8]" lastIdx="1" clrIdx="12"/>
  <p:cmAuthor id="14" name="Jessie Woodhead" initials="JW [9]" lastIdx="1" clrIdx="13"/>
  <p:cmAuthor id="15" name="Vijaya Kumar P" initials="VKP" lastIdx="1" clrIdx="14">
    <p:extLst>
      <p:ext uri="{19B8F6BF-5375-455C-9EA6-DF929625EA0E}">
        <p15:presenceInfo xmlns:p15="http://schemas.microsoft.com/office/powerpoint/2012/main" userId="S::PVijaya@sutherlandglobal.com::da07e7a5-7baa-46d7-ab7c-fe70df83bd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C27A"/>
    <a:srgbClr val="F99F42"/>
    <a:srgbClr val="001E60"/>
    <a:srgbClr val="DE1B54"/>
    <a:srgbClr val="2E79BB"/>
    <a:srgbClr val="C5C7C5"/>
    <a:srgbClr val="6E79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21" autoAdjust="0"/>
    <p:restoredTop sz="94290" autoAdjust="0"/>
  </p:normalViewPr>
  <p:slideViewPr>
    <p:cSldViewPr snapToGrid="0" snapToObjects="1">
      <p:cViewPr varScale="1">
        <p:scale>
          <a:sx n="72" d="100"/>
          <a:sy n="72" d="100"/>
        </p:scale>
        <p:origin x="852" y="72"/>
      </p:cViewPr>
      <p:guideLst>
        <p:guide orient="horz" pos="3720"/>
        <p:guide pos="7392"/>
        <p:guide orient="horz" pos="1152"/>
        <p:guide pos="6744"/>
        <p:guide pos="768"/>
      </p:guideLst>
    </p:cSldViewPr>
  </p:slideViewPr>
  <p:outlineViewPr>
    <p:cViewPr>
      <p:scale>
        <a:sx n="33" d="100"/>
        <a:sy n="33" d="100"/>
      </p:scale>
      <p:origin x="0" y="0"/>
    </p:cViewPr>
  </p:outlineViewPr>
  <p:notesTextViewPr>
    <p:cViewPr>
      <p:scale>
        <a:sx n="1" d="1"/>
        <a:sy n="1" d="1"/>
      </p:scale>
      <p:origin x="0" y="0"/>
    </p:cViewPr>
  </p:notesTextViewPr>
  <p:sorterViewPr>
    <p:cViewPr>
      <p:scale>
        <a:sx n="62" d="100"/>
        <a:sy n="62" d="100"/>
      </p:scale>
      <p:origin x="0" y="-20202"/>
    </p:cViewPr>
  </p:sorterViewPr>
  <p:notesViewPr>
    <p:cSldViewPr snapToGrid="0" snapToObjects="1">
      <p:cViewPr varScale="1">
        <p:scale>
          <a:sx n="50" d="100"/>
          <a:sy n="50" d="100"/>
        </p:scale>
        <p:origin x="2028"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6173D4F-777B-FF47-A03E-A1BF1AC0294E}" type="datetimeFigureOut">
              <a:rPr lang="en-US" smtClean="0"/>
              <a:t>11/1/2021</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5D5D62C-0BF9-6549-96DC-75C36737F483}" type="slidenum">
              <a:rPr lang="en-US" smtClean="0"/>
              <a:t>‹#›</a:t>
            </a:fld>
            <a:endParaRPr lang="en-US" dirty="0"/>
          </a:p>
        </p:txBody>
      </p:sp>
    </p:spTree>
    <p:extLst>
      <p:ext uri="{BB962C8B-B14F-4D97-AF65-F5344CB8AC3E}">
        <p14:creationId xmlns:p14="http://schemas.microsoft.com/office/powerpoint/2010/main" val="6100865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C325F3-997F-294D-9FBC-0CF074B2D302}" type="datetimeFigureOut">
              <a:rPr lang="en-US" smtClean="0"/>
              <a:t>11/1/2021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569DF8-F4B5-E749-AB76-4E424D7B58D6}" type="slidenum">
              <a:rPr lang="en-US" smtClean="0"/>
              <a:t>‹#›</a:t>
            </a:fld>
            <a:endParaRPr lang="en-US" dirty="0"/>
          </a:p>
        </p:txBody>
      </p:sp>
    </p:spTree>
    <p:extLst>
      <p:ext uri="{BB962C8B-B14F-4D97-AF65-F5344CB8AC3E}">
        <p14:creationId xmlns:p14="http://schemas.microsoft.com/office/powerpoint/2010/main" val="956161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 </a:t>
            </a:r>
            <a:br>
              <a:rPr lang="en-US" sz="1200" dirty="0"/>
            </a:br>
            <a:br>
              <a:rPr lang="en-US" sz="1200" dirty="0"/>
            </a:br>
            <a:r>
              <a:rPr lang="en-US" sz="1200" dirty="0"/>
              <a:t>Thank you!!</a:t>
            </a:r>
            <a:endParaRPr lang="en-US" dirty="0"/>
          </a:p>
        </p:txBody>
      </p:sp>
      <p:sp>
        <p:nvSpPr>
          <p:cNvPr id="4" name="Slide Number Placeholder 3"/>
          <p:cNvSpPr>
            <a:spLocks noGrp="1"/>
          </p:cNvSpPr>
          <p:nvPr>
            <p:ph type="sldNum" sz="quarter" idx="10"/>
          </p:nvPr>
        </p:nvSpPr>
        <p:spPr/>
        <p:txBody>
          <a:bodyPr/>
          <a:lstStyle/>
          <a:p>
            <a:fld id="{4C569DF8-F4B5-E749-AB76-4E424D7B58D6}" type="slidenum">
              <a:rPr lang="en-US" smtClean="0"/>
              <a:t>15</a:t>
            </a:fld>
            <a:endParaRPr lang="en-US" dirty="0"/>
          </a:p>
        </p:txBody>
      </p:sp>
    </p:spTree>
    <p:extLst>
      <p:ext uri="{BB962C8B-B14F-4D97-AF65-F5344CB8AC3E}">
        <p14:creationId xmlns:p14="http://schemas.microsoft.com/office/powerpoint/2010/main" val="23124364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ubtitle White">
    <p:spTree>
      <p:nvGrpSpPr>
        <p:cNvPr id="1" name=""/>
        <p:cNvGrpSpPr/>
        <p:nvPr/>
      </p:nvGrpSpPr>
      <p:grpSpPr>
        <a:xfrm>
          <a:off x="0" y="0"/>
          <a:ext cx="0" cy="0"/>
          <a:chOff x="0" y="0"/>
          <a:chExt cx="0" cy="0"/>
        </a:xfrm>
      </p:grpSpPr>
      <p:pic>
        <p:nvPicPr>
          <p:cNvPr id="8" name="Shape 657"/>
          <p:cNvPicPr preferRelativeResize="0"/>
          <p:nvPr userDrawn="1"/>
        </p:nvPicPr>
        <p:blipFill rotWithShape="1">
          <a:blip r:embed="rId2" cstate="email">
            <a:alphaModFix amt="5000"/>
            <a:extLst>
              <a:ext uri="{28A0092B-C50C-407E-A947-70E740481C1C}">
                <a14:useLocalDpi xmlns:a14="http://schemas.microsoft.com/office/drawing/2010/main"/>
              </a:ext>
            </a:extLst>
          </a:blip>
          <a:srcRect l="-1" t="12112" r="10061" b="11387"/>
          <a:stretch/>
        </p:blipFill>
        <p:spPr>
          <a:xfrm>
            <a:off x="4130146" y="-1"/>
            <a:ext cx="8061854" cy="6858001"/>
          </a:xfrm>
          <a:prstGeom prst="rect">
            <a:avLst/>
          </a:prstGeom>
          <a:noFill/>
          <a:ln>
            <a:noFill/>
          </a:ln>
        </p:spPr>
      </p:pic>
      <p:sp>
        <p:nvSpPr>
          <p:cNvPr id="2" name="Title 1"/>
          <p:cNvSpPr>
            <a:spLocks noGrp="1"/>
          </p:cNvSpPr>
          <p:nvPr>
            <p:ph type="ctrTitle" hasCustomPrompt="1"/>
          </p:nvPr>
        </p:nvSpPr>
        <p:spPr>
          <a:xfrm>
            <a:off x="577515" y="3050758"/>
            <a:ext cx="11059424" cy="756483"/>
          </a:xfrm>
        </p:spPr>
        <p:txBody>
          <a:bodyPr anchor="t">
            <a:normAutofit/>
          </a:bodyPr>
          <a:lstStyle>
            <a:lvl1pPr algn="l">
              <a:defRPr sz="4400" b="1">
                <a:solidFill>
                  <a:srgbClr val="001E60"/>
                </a:solidFill>
              </a:defRPr>
            </a:lvl1pPr>
          </a:lstStyle>
          <a:p>
            <a:r>
              <a:rPr lang="en-US" dirty="0"/>
              <a:t>CLICK TO EDIT MASTER TITLE STYLE</a:t>
            </a:r>
          </a:p>
        </p:txBody>
      </p:sp>
      <p:sp>
        <p:nvSpPr>
          <p:cNvPr id="3" name="Subtitle 2"/>
          <p:cNvSpPr>
            <a:spLocks noGrp="1"/>
          </p:cNvSpPr>
          <p:nvPr>
            <p:ph type="subTitle" idx="1" hasCustomPrompt="1"/>
          </p:nvPr>
        </p:nvSpPr>
        <p:spPr>
          <a:xfrm>
            <a:off x="577514" y="3676858"/>
            <a:ext cx="11059425" cy="1116523"/>
          </a:xfrm>
        </p:spPr>
        <p:txBody>
          <a:bodyPr>
            <a:normAutofit/>
          </a:bodyPr>
          <a:lstStyle>
            <a:lvl1pPr marL="0" indent="0" algn="l">
              <a:buNone/>
              <a:defRPr sz="2800" b="0">
                <a:solidFill>
                  <a:srgbClr val="6E797C"/>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Text Placeholder 15"/>
          <p:cNvSpPr>
            <a:spLocks noGrp="1"/>
          </p:cNvSpPr>
          <p:nvPr>
            <p:ph type="body" sz="quarter" idx="13" hasCustomPrompt="1"/>
          </p:nvPr>
        </p:nvSpPr>
        <p:spPr>
          <a:xfrm>
            <a:off x="577850" y="2460313"/>
            <a:ext cx="11058525" cy="600075"/>
          </a:xfrm>
        </p:spPr>
        <p:txBody>
          <a:bodyPr anchor="b">
            <a:normAutofit/>
          </a:bodyPr>
          <a:lstStyle>
            <a:lvl1pPr marL="0" indent="0">
              <a:buNone/>
              <a:defRPr sz="2400" b="1" baseline="0">
                <a:solidFill>
                  <a:srgbClr val="DE1B54"/>
                </a:solidFill>
              </a:defRPr>
            </a:lvl1pPr>
            <a:lvl2pPr>
              <a:defRPr b="1">
                <a:solidFill>
                  <a:srgbClr val="DE1B54"/>
                </a:solidFill>
              </a:defRPr>
            </a:lvl2pPr>
            <a:lvl3pPr>
              <a:defRPr b="1">
                <a:solidFill>
                  <a:srgbClr val="DE1B54"/>
                </a:solidFill>
              </a:defRPr>
            </a:lvl3pPr>
            <a:lvl4pPr>
              <a:defRPr b="1">
                <a:solidFill>
                  <a:srgbClr val="DE1B54"/>
                </a:solidFill>
              </a:defRPr>
            </a:lvl4pPr>
            <a:lvl5pPr>
              <a:defRPr b="1">
                <a:solidFill>
                  <a:srgbClr val="DE1B54"/>
                </a:solidFill>
              </a:defRPr>
            </a:lvl5pPr>
          </a:lstStyle>
          <a:p>
            <a:pPr lvl="0"/>
            <a:r>
              <a:rPr lang="en-US" dirty="0"/>
              <a:t>CLICK TO EDIT</a:t>
            </a:r>
          </a:p>
        </p:txBody>
      </p:sp>
      <p:pic>
        <p:nvPicPr>
          <p:cNvPr id="12" name="Picture 11"/>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239423" y="6087731"/>
            <a:ext cx="2565133" cy="39915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White w/Client Logo">
    <p:spTree>
      <p:nvGrpSpPr>
        <p:cNvPr id="1" name=""/>
        <p:cNvGrpSpPr/>
        <p:nvPr/>
      </p:nvGrpSpPr>
      <p:grpSpPr>
        <a:xfrm>
          <a:off x="0" y="0"/>
          <a:ext cx="0" cy="0"/>
          <a:chOff x="0" y="0"/>
          <a:chExt cx="0" cy="0"/>
        </a:xfrm>
      </p:grpSpPr>
      <p:pic>
        <p:nvPicPr>
          <p:cNvPr id="8" name="Shape 657"/>
          <p:cNvPicPr preferRelativeResize="0"/>
          <p:nvPr userDrawn="1"/>
        </p:nvPicPr>
        <p:blipFill rotWithShape="1">
          <a:blip r:embed="rId2" cstate="email">
            <a:alphaModFix amt="5000"/>
            <a:extLst>
              <a:ext uri="{28A0092B-C50C-407E-A947-70E740481C1C}">
                <a14:useLocalDpi xmlns:a14="http://schemas.microsoft.com/office/drawing/2010/main"/>
              </a:ext>
            </a:extLst>
          </a:blip>
          <a:srcRect l="-1" t="12112" r="10061" b="11387"/>
          <a:stretch/>
        </p:blipFill>
        <p:spPr>
          <a:xfrm>
            <a:off x="4130146" y="-1"/>
            <a:ext cx="8061854" cy="6858001"/>
          </a:xfrm>
          <a:prstGeom prst="rect">
            <a:avLst/>
          </a:prstGeom>
          <a:noFill/>
          <a:ln>
            <a:noFill/>
          </a:ln>
        </p:spPr>
      </p:pic>
      <p:sp>
        <p:nvSpPr>
          <p:cNvPr id="2" name="Title 1"/>
          <p:cNvSpPr>
            <a:spLocks noGrp="1"/>
          </p:cNvSpPr>
          <p:nvPr>
            <p:ph type="ctrTitle" hasCustomPrompt="1"/>
          </p:nvPr>
        </p:nvSpPr>
        <p:spPr>
          <a:xfrm>
            <a:off x="577515" y="3050758"/>
            <a:ext cx="11059424" cy="756483"/>
          </a:xfrm>
        </p:spPr>
        <p:txBody>
          <a:bodyPr anchor="t">
            <a:normAutofit/>
          </a:bodyPr>
          <a:lstStyle>
            <a:lvl1pPr algn="l">
              <a:defRPr sz="4400" b="1">
                <a:solidFill>
                  <a:srgbClr val="001E60"/>
                </a:solidFill>
              </a:defRPr>
            </a:lvl1pPr>
          </a:lstStyle>
          <a:p>
            <a:r>
              <a:rPr lang="en-US" dirty="0"/>
              <a:t>CLICK TO EDIT MASTER TITLE STYLE</a:t>
            </a:r>
          </a:p>
        </p:txBody>
      </p:sp>
      <p:sp>
        <p:nvSpPr>
          <p:cNvPr id="3" name="Subtitle 2"/>
          <p:cNvSpPr>
            <a:spLocks noGrp="1"/>
          </p:cNvSpPr>
          <p:nvPr>
            <p:ph type="subTitle" idx="1" hasCustomPrompt="1"/>
          </p:nvPr>
        </p:nvSpPr>
        <p:spPr>
          <a:xfrm>
            <a:off x="577514" y="3676858"/>
            <a:ext cx="11059425" cy="1116523"/>
          </a:xfrm>
        </p:spPr>
        <p:txBody>
          <a:bodyPr>
            <a:normAutofit/>
          </a:bodyPr>
          <a:lstStyle>
            <a:lvl1pPr marL="0" indent="0" algn="l">
              <a:buNone/>
              <a:defRPr sz="2800" b="0">
                <a:solidFill>
                  <a:srgbClr val="6E797C"/>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6" name="Text Placeholder 15"/>
          <p:cNvSpPr>
            <a:spLocks noGrp="1"/>
          </p:cNvSpPr>
          <p:nvPr>
            <p:ph type="body" sz="quarter" idx="13" hasCustomPrompt="1"/>
          </p:nvPr>
        </p:nvSpPr>
        <p:spPr>
          <a:xfrm>
            <a:off x="577850" y="2460313"/>
            <a:ext cx="11058525" cy="600075"/>
          </a:xfrm>
        </p:spPr>
        <p:txBody>
          <a:bodyPr anchor="b">
            <a:normAutofit/>
          </a:bodyPr>
          <a:lstStyle>
            <a:lvl1pPr marL="0" indent="0">
              <a:buNone/>
              <a:defRPr sz="2400" b="1" baseline="0">
                <a:solidFill>
                  <a:srgbClr val="DE1B54"/>
                </a:solidFill>
              </a:defRPr>
            </a:lvl1pPr>
            <a:lvl2pPr>
              <a:defRPr b="1">
                <a:solidFill>
                  <a:srgbClr val="DE1B54"/>
                </a:solidFill>
              </a:defRPr>
            </a:lvl2pPr>
            <a:lvl3pPr>
              <a:defRPr b="1">
                <a:solidFill>
                  <a:srgbClr val="DE1B54"/>
                </a:solidFill>
              </a:defRPr>
            </a:lvl3pPr>
            <a:lvl4pPr>
              <a:defRPr b="1">
                <a:solidFill>
                  <a:srgbClr val="DE1B54"/>
                </a:solidFill>
              </a:defRPr>
            </a:lvl4pPr>
            <a:lvl5pPr>
              <a:defRPr b="1">
                <a:solidFill>
                  <a:srgbClr val="DE1B54"/>
                </a:solidFill>
              </a:defRPr>
            </a:lvl5pPr>
          </a:lstStyle>
          <a:p>
            <a:pPr lvl="0"/>
            <a:r>
              <a:rPr lang="en-US" dirty="0"/>
              <a:t>CLICK TO EDIT</a:t>
            </a:r>
          </a:p>
        </p:txBody>
      </p:sp>
      <p:pic>
        <p:nvPicPr>
          <p:cNvPr id="9" name="Picture 8"/>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394171" y="6383159"/>
            <a:ext cx="2565133" cy="399152"/>
          </a:xfrm>
          <a:prstGeom prst="rect">
            <a:avLst/>
          </a:prstGeom>
        </p:spPr>
      </p:pic>
      <p:sp>
        <p:nvSpPr>
          <p:cNvPr id="10" name="Picture Placeholder 9">
            <a:extLst>
              <a:ext uri="{FF2B5EF4-FFF2-40B4-BE49-F238E27FC236}">
                <a16:creationId xmlns:a16="http://schemas.microsoft.com/office/drawing/2014/main" id="{9A1DC5AE-4670-499A-841E-8BCE60AAFF8B}"/>
              </a:ext>
            </a:extLst>
          </p:cNvPr>
          <p:cNvSpPr>
            <a:spLocks noGrp="1"/>
          </p:cNvSpPr>
          <p:nvPr>
            <p:ph type="pic" sz="quarter" idx="14" hasCustomPrompt="1"/>
          </p:nvPr>
        </p:nvSpPr>
        <p:spPr>
          <a:xfrm>
            <a:off x="-127313" y="6324836"/>
            <a:ext cx="2148840" cy="576072"/>
          </a:xfrm>
        </p:spPr>
        <p:txBody>
          <a:bodyPr anchor="ctr"/>
          <a:lstStyle>
            <a:lvl1pPr marL="0" indent="0" algn="ctr">
              <a:buNone/>
              <a:defRPr>
                <a:solidFill>
                  <a:srgbClr val="001E60"/>
                </a:solidFill>
              </a:defRPr>
            </a:lvl1pPr>
          </a:lstStyle>
          <a:p>
            <a:r>
              <a:rPr lang="en-PH" dirty="0"/>
              <a:t>Client Logo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Agenda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966C934-E4B0-4D8E-B085-9EB84D6046D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610050" y="1061682"/>
            <a:ext cx="4961472" cy="4353692"/>
          </a:xfrm>
          <a:prstGeom prst="rect">
            <a:avLst/>
          </a:prstGeom>
        </p:spPr>
      </p:pic>
      <p:pic>
        <p:nvPicPr>
          <p:cNvPr id="14" name="Shape 728"/>
          <p:cNvPicPr preferRelativeResize="0"/>
          <p:nvPr userDrawn="1"/>
        </p:nvPicPr>
        <p:blipFill rotWithShape="1">
          <a:blip r:embed="rId3" cstate="email">
            <a:alphaModFix/>
            <a:extLst>
              <a:ext uri="{28A0092B-C50C-407E-A947-70E740481C1C}">
                <a14:useLocalDpi xmlns:a14="http://schemas.microsoft.com/office/drawing/2010/main"/>
              </a:ext>
            </a:extLst>
          </a:blip>
          <a:srcRect/>
          <a:stretch/>
        </p:blipFill>
        <p:spPr>
          <a:xfrm>
            <a:off x="11279066" y="5947534"/>
            <a:ext cx="576663" cy="576663"/>
          </a:xfrm>
          <a:prstGeom prst="rect">
            <a:avLst/>
          </a:prstGeom>
          <a:noFill/>
          <a:ln>
            <a:noFill/>
          </a:ln>
        </p:spPr>
      </p:pic>
      <p:pic>
        <p:nvPicPr>
          <p:cNvPr id="5" name="Shape 657"/>
          <p:cNvPicPr preferRelativeResize="0"/>
          <p:nvPr userDrawn="1"/>
        </p:nvPicPr>
        <p:blipFill rotWithShape="1">
          <a:blip r:embed="rId4" cstate="email">
            <a:alphaModFix amt="5000"/>
            <a:extLst>
              <a:ext uri="{28A0092B-C50C-407E-A947-70E740481C1C}">
                <a14:useLocalDpi xmlns:a14="http://schemas.microsoft.com/office/drawing/2010/main"/>
              </a:ext>
            </a:extLst>
          </a:blip>
          <a:srcRect l="-1" t="12112" r="10061" b="11387"/>
          <a:stretch/>
        </p:blipFill>
        <p:spPr>
          <a:xfrm>
            <a:off x="4130146" y="-1"/>
            <a:ext cx="8061854" cy="6858001"/>
          </a:xfrm>
          <a:prstGeom prst="rect">
            <a:avLst/>
          </a:prstGeom>
          <a:noFill/>
          <a:ln>
            <a:noFill/>
          </a:ln>
        </p:spPr>
      </p:pic>
      <p:sp>
        <p:nvSpPr>
          <p:cNvPr id="10" name="Footer Placeholder 4">
            <a:extLst>
              <a:ext uri="{FF2B5EF4-FFF2-40B4-BE49-F238E27FC236}">
                <a16:creationId xmlns:a16="http://schemas.microsoft.com/office/drawing/2014/main" id="{9CDC86BC-7394-C843-B168-21E519D864B3}"/>
              </a:ext>
            </a:extLst>
          </p:cNvPr>
          <p:cNvSpPr>
            <a:spLocks noGrp="1"/>
          </p:cNvSpPr>
          <p:nvPr>
            <p:ph type="ftr" sz="quarter" idx="3"/>
          </p:nvPr>
        </p:nvSpPr>
        <p:spPr>
          <a:xfrm>
            <a:off x="632013" y="6176963"/>
            <a:ext cx="3852770" cy="365125"/>
          </a:xfrm>
          <a:prstGeom prst="rect">
            <a:avLst/>
          </a:prstGeom>
        </p:spPr>
        <p:txBody>
          <a:bodyPr vert="horz" lIns="91440" tIns="45720" rIns="91440" bIns="45720" rtlCol="0" anchor="ctr"/>
          <a:lstStyle>
            <a:lvl1pPr algn="l">
              <a:defRPr lang="en-US" b="0" i="0" smtClean="0">
                <a:solidFill>
                  <a:schemeClr val="accent3"/>
                </a:solidFill>
                <a:effectLst/>
              </a:defRPr>
            </a:lvl1pPr>
          </a:lstStyle>
          <a:p>
            <a:r>
              <a:rPr lang="en-PH" dirty="0"/>
              <a:t>// © 2020 Sutherland Global Services, Inc. All Rights Reserved.	</a:t>
            </a:r>
          </a:p>
        </p:txBody>
      </p:sp>
      <p:sp>
        <p:nvSpPr>
          <p:cNvPr id="11" name="Slide Number Placeholder 5">
            <a:extLst>
              <a:ext uri="{FF2B5EF4-FFF2-40B4-BE49-F238E27FC236}">
                <a16:creationId xmlns:a16="http://schemas.microsoft.com/office/drawing/2014/main" id="{86462C74-1694-6544-ABCA-1ECFD0CC5709}"/>
              </a:ext>
            </a:extLst>
          </p:cNvPr>
          <p:cNvSpPr>
            <a:spLocks noGrp="1"/>
          </p:cNvSpPr>
          <p:nvPr>
            <p:ph type="sldNum" sz="quarter" idx="4"/>
          </p:nvPr>
        </p:nvSpPr>
        <p:spPr>
          <a:xfrm>
            <a:off x="369983" y="6176963"/>
            <a:ext cx="365123" cy="371287"/>
          </a:xfrm>
          <a:prstGeom prst="rect">
            <a:avLst/>
          </a:prstGeom>
        </p:spPr>
        <p:txBody>
          <a:bodyPr vert="horz" lIns="91440" tIns="45720" rIns="91440" bIns="45720" rtlCol="0" anchor="ctr"/>
          <a:lstStyle>
            <a:lvl1pPr algn="l">
              <a:defRPr sz="900">
                <a:solidFill>
                  <a:schemeClr val="accent3"/>
                </a:solidFill>
                <a:latin typeface="Arial" charset="0"/>
                <a:ea typeface="Arial" charset="0"/>
                <a:cs typeface="Arial" charset="0"/>
              </a:defRPr>
            </a:lvl1pPr>
          </a:lstStyle>
          <a:p>
            <a:fld id="{C6CDCA4D-B942-BC47-92B6-393DE0C99508}" type="slidenum">
              <a:rPr lang="en-US" smtClean="0"/>
              <a:pPr/>
              <a:t>‹#›</a:t>
            </a:fld>
            <a:endParaRPr lang="en-US" dirty="0"/>
          </a:p>
        </p:txBody>
      </p:sp>
      <p:sp>
        <p:nvSpPr>
          <p:cNvPr id="3" name="Content Placeholder 2">
            <a:extLst>
              <a:ext uri="{FF2B5EF4-FFF2-40B4-BE49-F238E27FC236}">
                <a16:creationId xmlns:a16="http://schemas.microsoft.com/office/drawing/2014/main" id="{4CC4F5E4-C827-4C34-A291-76EF421F8F22}"/>
              </a:ext>
            </a:extLst>
          </p:cNvPr>
          <p:cNvSpPr>
            <a:spLocks noGrp="1"/>
          </p:cNvSpPr>
          <p:nvPr>
            <p:ph sz="quarter" idx="15"/>
          </p:nvPr>
        </p:nvSpPr>
        <p:spPr>
          <a:xfrm>
            <a:off x="6248400" y="1351127"/>
            <a:ext cx="5467350" cy="4596407"/>
          </a:xfrm>
        </p:spPr>
        <p:txBody>
          <a:bodyPr>
            <a:normAutofit/>
          </a:bodyPr>
          <a:lstStyle>
            <a:lvl1pPr marL="457200" indent="-457200">
              <a:buClr>
                <a:schemeClr val="tx2"/>
              </a:buClr>
              <a:buFont typeface="Arial" panose="020B0604020202020204" pitchFamily="34" charset="0"/>
              <a:buChar char="•"/>
              <a:defRPr sz="2000">
                <a:solidFill>
                  <a:schemeClr val="tx1"/>
                </a:solidFill>
              </a:defRPr>
            </a:lvl1pPr>
            <a:lvl2pPr marL="914400" indent="-457200">
              <a:buClr>
                <a:schemeClr val="tx2"/>
              </a:buClr>
              <a:buFont typeface="Arial" panose="020B0604020202020204" pitchFamily="34" charset="0"/>
              <a:buChar char="•"/>
              <a:defRPr sz="1800">
                <a:solidFill>
                  <a:schemeClr val="tx1"/>
                </a:solidFill>
              </a:defRPr>
            </a:lvl2pPr>
            <a:lvl3pPr marL="1257300" indent="-342900">
              <a:buClr>
                <a:schemeClr val="tx2"/>
              </a:buClr>
              <a:buFont typeface="Arial" panose="020B0604020202020204" pitchFamily="34" charset="0"/>
              <a:buChar char="•"/>
              <a:defRPr sz="1600">
                <a:solidFill>
                  <a:schemeClr val="tx1"/>
                </a:solidFill>
              </a:defRPr>
            </a:lvl3pPr>
            <a:lvl4pPr marL="1714500" indent="-342900">
              <a:buClr>
                <a:schemeClr val="tx2"/>
              </a:buClr>
              <a:buFont typeface="Arial" panose="020B0604020202020204" pitchFamily="34" charset="0"/>
              <a:buChar char="•"/>
              <a:defRPr sz="1400">
                <a:solidFill>
                  <a:schemeClr val="tx1"/>
                </a:solidFill>
              </a:defRPr>
            </a:lvl4pPr>
            <a:lvl5pPr marL="2171700" indent="-342900">
              <a:buClr>
                <a:schemeClr val="tx2"/>
              </a:buClr>
              <a:buFont typeface="Arial" panose="020B0604020202020204" pitchFamily="34" charset="0"/>
              <a:buChar char="•"/>
              <a:defRPr sz="1400">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sp>
        <p:nvSpPr>
          <p:cNvPr id="17" name="Title 1">
            <a:extLst>
              <a:ext uri="{FF2B5EF4-FFF2-40B4-BE49-F238E27FC236}">
                <a16:creationId xmlns:a16="http://schemas.microsoft.com/office/drawing/2014/main" id="{A254C824-5D55-46BD-B6B8-277A6635E65D}"/>
              </a:ext>
            </a:extLst>
          </p:cNvPr>
          <p:cNvSpPr>
            <a:spLocks noGrp="1"/>
          </p:cNvSpPr>
          <p:nvPr>
            <p:ph type="title"/>
          </p:nvPr>
        </p:nvSpPr>
        <p:spPr>
          <a:xfrm>
            <a:off x="6248399" y="514351"/>
            <a:ext cx="5467351" cy="836776"/>
          </a:xfrm>
        </p:spPr>
        <p:txBody>
          <a:bodyPr anchor="t">
            <a:normAutofit/>
          </a:bodyPr>
          <a:lstStyle>
            <a:lvl1pPr algn="ctr">
              <a:defRPr sz="2400" b="1">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2201586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w/Caption Left">
    <p:spTree>
      <p:nvGrpSpPr>
        <p:cNvPr id="1" name=""/>
        <p:cNvGrpSpPr/>
        <p:nvPr/>
      </p:nvGrpSpPr>
      <p:grpSpPr>
        <a:xfrm>
          <a:off x="0" y="0"/>
          <a:ext cx="0" cy="0"/>
          <a:chOff x="0" y="0"/>
          <a:chExt cx="0" cy="0"/>
        </a:xfrm>
      </p:grpSpPr>
      <p:pic>
        <p:nvPicPr>
          <p:cNvPr id="9" name="Shape 728"/>
          <p:cNvPicPr preferRelativeResize="0"/>
          <p:nvPr userDrawn="1"/>
        </p:nvPicPr>
        <p:blipFill rotWithShape="1">
          <a:blip r:embed="rId2" cstate="email">
            <a:alphaModFix/>
            <a:extLst>
              <a:ext uri="{28A0092B-C50C-407E-A947-70E740481C1C}">
                <a14:useLocalDpi xmlns:a14="http://schemas.microsoft.com/office/drawing/2010/main"/>
              </a:ext>
            </a:extLst>
          </a:blip>
          <a:srcRect/>
          <a:stretch/>
        </p:blipFill>
        <p:spPr>
          <a:xfrm>
            <a:off x="11279066" y="5947534"/>
            <a:ext cx="576663" cy="576663"/>
          </a:xfrm>
          <a:prstGeom prst="rect">
            <a:avLst/>
          </a:prstGeom>
          <a:noFill/>
          <a:ln>
            <a:noFill/>
          </a:ln>
        </p:spPr>
      </p:pic>
      <p:pic>
        <p:nvPicPr>
          <p:cNvPr id="8" name="Shape 657"/>
          <p:cNvPicPr preferRelativeResize="0"/>
          <p:nvPr userDrawn="1"/>
        </p:nvPicPr>
        <p:blipFill rotWithShape="1">
          <a:blip r:embed="rId3" cstate="email">
            <a:alphaModFix amt="5000"/>
            <a:extLst>
              <a:ext uri="{28A0092B-C50C-407E-A947-70E740481C1C}">
                <a14:useLocalDpi xmlns:a14="http://schemas.microsoft.com/office/drawing/2010/main"/>
              </a:ext>
            </a:extLst>
          </a:blip>
          <a:srcRect l="-1" t="12112" r="10061" b="11387"/>
          <a:stretch/>
        </p:blipFill>
        <p:spPr>
          <a:xfrm>
            <a:off x="4130146" y="-1"/>
            <a:ext cx="8061854" cy="6858001"/>
          </a:xfrm>
          <a:prstGeom prst="rect">
            <a:avLst/>
          </a:prstGeom>
          <a:noFill/>
          <a:ln>
            <a:noFill/>
          </a:ln>
        </p:spPr>
      </p:pic>
      <p:sp>
        <p:nvSpPr>
          <p:cNvPr id="2" name="Title 1"/>
          <p:cNvSpPr>
            <a:spLocks noGrp="1"/>
          </p:cNvSpPr>
          <p:nvPr>
            <p:ph type="title"/>
          </p:nvPr>
        </p:nvSpPr>
        <p:spPr>
          <a:xfrm>
            <a:off x="369983" y="987425"/>
            <a:ext cx="4506817" cy="2436812"/>
          </a:xfrm>
        </p:spPr>
        <p:txBody>
          <a:bodyPr anchor="b">
            <a:normAutofit/>
          </a:bodyPr>
          <a:lstStyle>
            <a:lvl1pPr>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5183187" y="987425"/>
            <a:ext cx="6559633" cy="4873625"/>
          </a:xfrm>
        </p:spPr>
        <p:txBody>
          <a:bodyPr anchor="ctr">
            <a:normAutofit/>
          </a:bodyPr>
          <a:lstStyle>
            <a:lvl1pPr marL="342900" indent="-342900">
              <a:buClr>
                <a:schemeClr val="tx2"/>
              </a:buClr>
              <a:buFont typeface="Arial" panose="020B0604020202020204" pitchFamily="34" charset="0"/>
              <a:buChar char="•"/>
              <a:defRPr sz="2000">
                <a:solidFill>
                  <a:schemeClr val="tx1"/>
                </a:solidFill>
              </a:defRPr>
            </a:lvl1pPr>
            <a:lvl2pPr marL="800100" indent="-342900">
              <a:buClr>
                <a:schemeClr val="tx2"/>
              </a:buClr>
              <a:buFont typeface="Arial" panose="020B0604020202020204" pitchFamily="34" charset="0"/>
              <a:buChar char="•"/>
              <a:defRPr sz="2000">
                <a:solidFill>
                  <a:schemeClr val="tx1"/>
                </a:solidFill>
              </a:defRPr>
            </a:lvl2pPr>
            <a:lvl3pPr marL="1257300" indent="-342900">
              <a:buClr>
                <a:schemeClr val="tx2"/>
              </a:buClr>
              <a:buFont typeface="Arial" panose="020B0604020202020204" pitchFamily="34" charset="0"/>
              <a:buChar char="•"/>
              <a:defRPr sz="2000">
                <a:solidFill>
                  <a:schemeClr val="tx1"/>
                </a:solidFill>
              </a:defRPr>
            </a:lvl3pPr>
            <a:lvl4pPr marL="1714500" indent="-342900">
              <a:buClr>
                <a:schemeClr val="tx2"/>
              </a:buClr>
              <a:buFont typeface="Arial" panose="020B0604020202020204" pitchFamily="34" charset="0"/>
              <a:buChar char="•"/>
              <a:defRPr sz="2000">
                <a:solidFill>
                  <a:schemeClr val="tx1"/>
                </a:solidFill>
              </a:defRPr>
            </a:lvl4pPr>
            <a:lvl5pPr marL="2171700" indent="-342900">
              <a:buClr>
                <a:schemeClr val="tx2"/>
              </a:buClr>
              <a:buFont typeface="Arial" panose="020B0604020202020204" pitchFamily="34" charset="0"/>
              <a:buChar char="•"/>
              <a:defRPr sz="2000">
                <a:solidFill>
                  <a:schemeClr val="tx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hasCustomPrompt="1"/>
          </p:nvPr>
        </p:nvSpPr>
        <p:spPr>
          <a:xfrm>
            <a:off x="369983" y="3424236"/>
            <a:ext cx="4506817" cy="1698749"/>
          </a:xfrm>
        </p:spPr>
        <p:txBody>
          <a:bodyPr>
            <a:normAutofit/>
          </a:bodyPr>
          <a:lstStyle>
            <a:lvl1pPr marL="0" indent="0">
              <a:buNone/>
              <a:defRPr sz="1800" b="1">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0" name="Footer Placeholder 4">
            <a:extLst>
              <a:ext uri="{FF2B5EF4-FFF2-40B4-BE49-F238E27FC236}">
                <a16:creationId xmlns:a16="http://schemas.microsoft.com/office/drawing/2014/main" id="{6ED92336-4097-E248-B46D-24B2170B5BB4}"/>
              </a:ext>
            </a:extLst>
          </p:cNvPr>
          <p:cNvSpPr>
            <a:spLocks noGrp="1"/>
          </p:cNvSpPr>
          <p:nvPr>
            <p:ph type="ftr" sz="quarter" idx="3"/>
          </p:nvPr>
        </p:nvSpPr>
        <p:spPr>
          <a:xfrm>
            <a:off x="632013" y="6176963"/>
            <a:ext cx="3852770" cy="365125"/>
          </a:xfrm>
          <a:prstGeom prst="rect">
            <a:avLst/>
          </a:prstGeom>
        </p:spPr>
        <p:txBody>
          <a:bodyPr vert="horz" lIns="91440" tIns="45720" rIns="91440" bIns="45720" rtlCol="0" anchor="ctr"/>
          <a:lstStyle>
            <a:lvl1pPr algn="l">
              <a:defRPr sz="900">
                <a:solidFill>
                  <a:schemeClr val="accent3"/>
                </a:solidFill>
                <a:latin typeface="Arial" charset="0"/>
                <a:ea typeface="Arial" charset="0"/>
                <a:cs typeface="Arial" charset="0"/>
              </a:defRPr>
            </a:lvl1pPr>
          </a:lstStyle>
          <a:p>
            <a:r>
              <a:rPr lang="en-PH" dirty="0"/>
              <a:t>// © 2020 Sutherland Global Services, Inc. All Rights Reserved.	</a:t>
            </a:r>
          </a:p>
        </p:txBody>
      </p:sp>
      <p:sp>
        <p:nvSpPr>
          <p:cNvPr id="11" name="Slide Number Placeholder 5">
            <a:extLst>
              <a:ext uri="{FF2B5EF4-FFF2-40B4-BE49-F238E27FC236}">
                <a16:creationId xmlns:a16="http://schemas.microsoft.com/office/drawing/2014/main" id="{06A9B83F-DCEA-7649-8E05-2DC3C30C668A}"/>
              </a:ext>
            </a:extLst>
          </p:cNvPr>
          <p:cNvSpPr>
            <a:spLocks noGrp="1"/>
          </p:cNvSpPr>
          <p:nvPr>
            <p:ph type="sldNum" sz="quarter" idx="4"/>
          </p:nvPr>
        </p:nvSpPr>
        <p:spPr>
          <a:xfrm>
            <a:off x="369983" y="6176963"/>
            <a:ext cx="365123" cy="371287"/>
          </a:xfrm>
          <a:prstGeom prst="rect">
            <a:avLst/>
          </a:prstGeom>
        </p:spPr>
        <p:txBody>
          <a:bodyPr vert="horz" lIns="91440" tIns="45720" rIns="91440" bIns="45720" rtlCol="0" anchor="ctr"/>
          <a:lstStyle>
            <a:lvl1pPr algn="l">
              <a:defRPr sz="900">
                <a:solidFill>
                  <a:schemeClr val="accent3"/>
                </a:solidFill>
                <a:latin typeface="Arial" charset="0"/>
                <a:ea typeface="Arial" charset="0"/>
                <a:cs typeface="Arial" charset="0"/>
              </a:defRPr>
            </a:lvl1pPr>
          </a:lstStyle>
          <a:p>
            <a:fld id="{C6CDCA4D-B942-BC47-92B6-393DE0C99508}" type="slidenum">
              <a:rPr lang="en-US" smtClean="0"/>
              <a:pPr/>
              <a:t>‹#›</a:t>
            </a:fld>
            <a:endParaRPr lang="en-US" dirty="0"/>
          </a:p>
        </p:txBody>
      </p:sp>
    </p:spTree>
    <p:extLst>
      <p:ext uri="{BB962C8B-B14F-4D97-AF65-F5344CB8AC3E}">
        <p14:creationId xmlns:p14="http://schemas.microsoft.com/office/powerpoint/2010/main" val="12763970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632013" y="6263640"/>
            <a:ext cx="3852770" cy="365125"/>
          </a:xfrm>
          <a:prstGeom prst="rect">
            <a:avLst/>
          </a:prstGeom>
        </p:spPr>
        <p:txBody>
          <a:bodyPr vert="horz" lIns="91440" tIns="45720" rIns="91440" bIns="45720" rtlCol="0" anchor="ctr"/>
          <a:lstStyle>
            <a:lvl1pPr algn="l">
              <a:defRPr sz="900">
                <a:solidFill>
                  <a:schemeClr val="tx1">
                    <a:tint val="75000"/>
                  </a:schemeClr>
                </a:solidFill>
                <a:latin typeface="Arial" charset="0"/>
                <a:ea typeface="Arial" charset="0"/>
                <a:cs typeface="Arial" charset="0"/>
              </a:defRPr>
            </a:lvl1pPr>
          </a:lstStyle>
          <a:p>
            <a:r>
              <a:rPr lang="en-US" dirty="0"/>
              <a:t>© 2018, Sutherland Global, Inc. All rights reserved.</a:t>
            </a:r>
            <a:endParaRPr lang="en-US" dirty="0">
              <a:solidFill>
                <a:srgbClr val="6E797C"/>
              </a:solidFill>
            </a:endParaRPr>
          </a:p>
        </p:txBody>
      </p:sp>
      <p:sp>
        <p:nvSpPr>
          <p:cNvPr id="8" name="Slide Number Placeholder 5"/>
          <p:cNvSpPr>
            <a:spLocks noGrp="1"/>
          </p:cNvSpPr>
          <p:nvPr>
            <p:ph type="sldNum" sz="quarter" idx="4"/>
          </p:nvPr>
        </p:nvSpPr>
        <p:spPr>
          <a:xfrm>
            <a:off x="369983" y="6253290"/>
            <a:ext cx="365123" cy="371287"/>
          </a:xfrm>
          <a:prstGeom prst="rect">
            <a:avLst/>
          </a:prstGeom>
        </p:spPr>
        <p:txBody>
          <a:bodyPr vert="horz" lIns="91440" tIns="45720" rIns="91440" bIns="45720" rtlCol="0" anchor="ctr"/>
          <a:lstStyle>
            <a:lvl1pPr algn="l">
              <a:defRPr sz="900">
                <a:solidFill>
                  <a:schemeClr val="tx1">
                    <a:tint val="75000"/>
                  </a:schemeClr>
                </a:solidFill>
                <a:latin typeface="Arial" charset="0"/>
                <a:ea typeface="Arial" charset="0"/>
                <a:cs typeface="Arial" charset="0"/>
              </a:defRPr>
            </a:lvl1pPr>
          </a:lstStyle>
          <a:p>
            <a:fld id="{C6CDCA4D-B942-BC47-92B6-393DE0C99508}" type="slidenum">
              <a:rPr lang="en-US" smtClean="0"/>
              <a:pPr/>
              <a:t>‹#›</a:t>
            </a:fld>
            <a:endParaRPr lang="en-US" dirty="0"/>
          </a:p>
        </p:txBody>
      </p:sp>
    </p:spTree>
    <p:extLst>
      <p:ext uri="{BB962C8B-B14F-4D97-AF65-F5344CB8AC3E}">
        <p14:creationId xmlns:p14="http://schemas.microsoft.com/office/powerpoint/2010/main" val="403215542"/>
      </p:ext>
    </p:extLst>
  </p:cSld>
  <p:clrMap bg1="lt1" tx1="dk1" bg2="lt2" tx2="dk2" accent1="accent1" accent2="accent2" accent3="accent3" accent4="accent4" accent5="accent5" accent6="accent6" hlink="hlink" folHlink="folHlink"/>
  <p:sldLayoutIdLst>
    <p:sldLayoutId id="2147483682" r:id="rId1"/>
    <p:sldLayoutId id="2147483701" r:id="rId2"/>
    <p:sldLayoutId id="2147483763" r:id="rId3"/>
    <p:sldLayoutId id="2147483764" r:id="rId4"/>
  </p:sldLayoutIdLst>
  <p:hf hdr="0" dt="0"/>
  <p:txStyles>
    <p:titleStyle>
      <a:lvl1pPr algn="l" defTabSz="914400" rtl="0" eaLnBrk="1" latinLnBrk="0" hangingPunct="1">
        <a:lnSpc>
          <a:spcPct val="90000"/>
        </a:lnSpc>
        <a:spcBef>
          <a:spcPct val="0"/>
        </a:spcBef>
        <a:buNone/>
        <a:defRPr sz="3200" kern="1200">
          <a:solidFill>
            <a:schemeClr val="tx1"/>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a:buChar char="•"/>
        <a:defRPr sz="240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000" kern="1200">
          <a:solidFill>
            <a:srgbClr val="DE1B54"/>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180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600" kern="1200">
          <a:solidFill>
            <a:srgbClr val="DE1B54"/>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6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4.xml"/><Relationship Id="rId4" Type="http://schemas.openxmlformats.org/officeDocument/2006/relationships/image" Target="../media/image32.emf"/></Relationships>
</file>

<file path=ppt/slides/_rels/slide12.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34.emf"/></Relationships>
</file>

<file path=ppt/slides/_rels/slide13.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9.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8"/>
          <p:cNvSpPr txBox="1">
            <a:spLocks/>
          </p:cNvSpPr>
          <p:nvPr/>
        </p:nvSpPr>
        <p:spPr>
          <a:xfrm>
            <a:off x="647701" y="1445877"/>
            <a:ext cx="10896600" cy="1817513"/>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b="1" kern="1200">
                <a:solidFill>
                  <a:schemeClr val="accent1"/>
                </a:solidFill>
                <a:latin typeface="Arial" charset="0"/>
                <a:ea typeface="Arial" charset="0"/>
                <a:cs typeface="Arial" charset="0"/>
              </a:defRPr>
            </a:lvl1pPr>
          </a:lstStyle>
          <a:p>
            <a:endParaRPr lang="en-US" sz="4000" dirty="0"/>
          </a:p>
          <a:p>
            <a:r>
              <a:rPr lang="en-US" sz="4000" dirty="0"/>
              <a:t>Team Performance Overview</a:t>
            </a:r>
            <a:endParaRPr lang="en-US" sz="2300" dirty="0"/>
          </a:p>
        </p:txBody>
      </p:sp>
      <p:sp>
        <p:nvSpPr>
          <p:cNvPr id="6" name="Subtitle 1"/>
          <p:cNvSpPr>
            <a:spLocks noGrp="1"/>
          </p:cNvSpPr>
          <p:nvPr>
            <p:ph type="subTitle" idx="1"/>
          </p:nvPr>
        </p:nvSpPr>
        <p:spPr>
          <a:xfrm>
            <a:off x="647701" y="2959388"/>
            <a:ext cx="10896600" cy="1326389"/>
          </a:xfrm>
        </p:spPr>
        <p:txBody>
          <a:bodyPr>
            <a:normAutofit/>
          </a:bodyPr>
          <a:lstStyle/>
          <a:p>
            <a:r>
              <a:rPr lang="en-US" sz="3400" b="1" dirty="0">
                <a:solidFill>
                  <a:srgbClr val="26235D"/>
                </a:solidFill>
              </a:rPr>
              <a:t>Nov 01,  2021</a:t>
            </a:r>
          </a:p>
        </p:txBody>
      </p:sp>
      <p:pic>
        <p:nvPicPr>
          <p:cNvPr id="7" name="Picture 1" descr="cid:image003.png@01D4C1EA.92C2E060"/>
          <p:cNvPicPr>
            <a:picLocks noChangeAspect="1" noChangeArrowheads="1"/>
          </p:cNvPicPr>
          <p:nvPr/>
        </p:nvPicPr>
        <p:blipFill>
          <a:blip r:embed="rId2" cstate="email">
            <a:clrChange>
              <a:clrFrom>
                <a:srgbClr val="FFFFFF"/>
              </a:clrFrom>
              <a:clrTo>
                <a:srgbClr val="FFFFFF">
                  <a:alpha val="0"/>
                </a:srgbClr>
              </a:clrTo>
            </a:clrChange>
            <a:extLst>
              <a:ext uri="{BEBA8EAE-BF5A-486C-A8C5-ECC9F3942E4B}">
                <a14:imgProps xmlns:a14="http://schemas.microsoft.com/office/drawing/2010/main">
                  <a14:imgLayer r:embed="rId3">
                    <a14:imgEffect>
                      <a14:sharpenSoften amount="-25000"/>
                    </a14:imgEffect>
                    <a14:imgEffect>
                      <a14:saturation sat="200000"/>
                    </a14:imgEffect>
                  </a14:imgLayer>
                </a14:imgProps>
              </a:ext>
              <a:ext uri="{28A0092B-C50C-407E-A947-70E740481C1C}">
                <a14:useLocalDpi xmlns:a14="http://schemas.microsoft.com/office/drawing/2010/main"/>
              </a:ext>
            </a:extLst>
          </a:blip>
          <a:srcRect/>
          <a:stretch>
            <a:fillRect/>
          </a:stretch>
        </p:blipFill>
        <p:spPr bwMode="auto">
          <a:xfrm>
            <a:off x="647701" y="3765397"/>
            <a:ext cx="2526573" cy="713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2">
            <a:extLst>
              <a:ext uri="{FF2B5EF4-FFF2-40B4-BE49-F238E27FC236}">
                <a16:creationId xmlns:a16="http://schemas.microsoft.com/office/drawing/2014/main" id="{BF10E000-9EED-4D31-9F70-A30687D7A72B}"/>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3" name="Slide Number Placeholder 3">
            <a:extLst>
              <a:ext uri="{FF2B5EF4-FFF2-40B4-BE49-F238E27FC236}">
                <a16:creationId xmlns:a16="http://schemas.microsoft.com/office/drawing/2014/main" id="{A115F8B7-61D3-4872-90E0-2C270D3BD929}"/>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1</a:t>
            </a:fld>
            <a:endParaRPr lang="en-US" sz="900" dirty="0">
              <a:solidFill>
                <a:schemeClr val="accent3"/>
              </a:solidFill>
            </a:endParaRPr>
          </a:p>
        </p:txBody>
      </p:sp>
    </p:spTree>
    <p:extLst>
      <p:ext uri="{BB962C8B-B14F-4D97-AF65-F5344CB8AC3E}">
        <p14:creationId xmlns:p14="http://schemas.microsoft.com/office/powerpoint/2010/main" val="3599268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699360E6-ACE9-46D3-8D5B-2242CEAD41FA}"/>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a:xfrm>
            <a:off x="184978" y="6225590"/>
            <a:ext cx="2149475" cy="576263"/>
          </a:xfrm>
        </p:spPr>
      </p:pic>
      <p:sp>
        <p:nvSpPr>
          <p:cNvPr id="9" name="Title 4">
            <a:extLst>
              <a:ext uri="{FF2B5EF4-FFF2-40B4-BE49-F238E27FC236}">
                <a16:creationId xmlns:a16="http://schemas.microsoft.com/office/drawing/2014/main" id="{7AC6D4BD-EE36-4E23-B891-56564EB3DBFC}"/>
              </a:ext>
            </a:extLst>
          </p:cNvPr>
          <p:cNvSpPr txBox="1">
            <a:spLocks/>
          </p:cNvSpPr>
          <p:nvPr/>
        </p:nvSpPr>
        <p:spPr>
          <a:xfrm>
            <a:off x="96633" y="48760"/>
            <a:ext cx="10954544" cy="36576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b="1" kern="1200">
                <a:solidFill>
                  <a:srgbClr val="001E60"/>
                </a:solidFill>
                <a:latin typeface="Arial" charset="0"/>
                <a:ea typeface="Arial" charset="0"/>
                <a:cs typeface="Arial" charset="0"/>
              </a:defRPr>
            </a:lvl1pPr>
          </a:lstStyle>
          <a:p>
            <a:r>
              <a:rPr lang="en-US" sz="2500" dirty="0">
                <a:latin typeface="Century Gothic" panose="020B0502020202020204" pitchFamily="34" charset="0"/>
              </a:rPr>
              <a:t>Aetna – KPI Tracker Cash Allocation from Oct 25 to Oct 29, 2021 (P2)</a:t>
            </a:r>
          </a:p>
        </p:txBody>
      </p:sp>
      <p:sp>
        <p:nvSpPr>
          <p:cNvPr id="2" name="Footer Placeholder 2">
            <a:extLst>
              <a:ext uri="{FF2B5EF4-FFF2-40B4-BE49-F238E27FC236}">
                <a16:creationId xmlns:a16="http://schemas.microsoft.com/office/drawing/2014/main" id="{39F674A0-9D16-4659-82B5-B4F02E8ADEED}"/>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4" name="Slide Number Placeholder 3">
            <a:extLst>
              <a:ext uri="{FF2B5EF4-FFF2-40B4-BE49-F238E27FC236}">
                <a16:creationId xmlns:a16="http://schemas.microsoft.com/office/drawing/2014/main" id="{B6E18667-0087-4588-9D51-8A6DBED35C72}"/>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10</a:t>
            </a:fld>
            <a:endParaRPr lang="en-US" sz="900" dirty="0">
              <a:solidFill>
                <a:schemeClr val="accent3"/>
              </a:solidFill>
            </a:endParaRPr>
          </a:p>
        </p:txBody>
      </p:sp>
      <p:pic>
        <p:nvPicPr>
          <p:cNvPr id="6" name="Picture 5">
            <a:extLst>
              <a:ext uri="{FF2B5EF4-FFF2-40B4-BE49-F238E27FC236}">
                <a16:creationId xmlns:a16="http://schemas.microsoft.com/office/drawing/2014/main" id="{4DA8123E-A1AD-4FBC-8C55-BDB3F868EDEA}"/>
              </a:ext>
            </a:extLst>
          </p:cNvPr>
          <p:cNvPicPr>
            <a:picLocks noChangeAspect="1"/>
          </p:cNvPicPr>
          <p:nvPr/>
        </p:nvPicPr>
        <p:blipFill>
          <a:blip r:embed="rId3"/>
          <a:stretch>
            <a:fillRect/>
          </a:stretch>
        </p:blipFill>
        <p:spPr>
          <a:xfrm>
            <a:off x="184978" y="635689"/>
            <a:ext cx="11715750" cy="5235023"/>
          </a:xfrm>
          <a:prstGeom prst="rect">
            <a:avLst/>
          </a:prstGeom>
        </p:spPr>
      </p:pic>
    </p:spTree>
    <p:extLst>
      <p:ext uri="{BB962C8B-B14F-4D97-AF65-F5344CB8AC3E}">
        <p14:creationId xmlns:p14="http://schemas.microsoft.com/office/powerpoint/2010/main" val="2528967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2B6394F-445D-4DB0-A3A9-FD33AE880043}"/>
              </a:ext>
            </a:extLst>
          </p:cNvPr>
          <p:cNvSpPr>
            <a:spLocks noGrp="1"/>
          </p:cNvSpPr>
          <p:nvPr>
            <p:ph type="sldNum" sz="quarter" idx="4"/>
          </p:nvPr>
        </p:nvSpPr>
        <p:spPr/>
        <p:txBody>
          <a:bodyPr/>
          <a:lstStyle/>
          <a:p>
            <a:fld id="{C6CDCA4D-B942-BC47-92B6-393DE0C99508}" type="slidenum">
              <a:rPr lang="en-US" smtClean="0"/>
              <a:pPr/>
              <a:t>11</a:t>
            </a:fld>
            <a:endParaRPr lang="en-US" dirty="0"/>
          </a:p>
        </p:txBody>
      </p:sp>
      <p:sp>
        <p:nvSpPr>
          <p:cNvPr id="8" name="Title 1">
            <a:extLst>
              <a:ext uri="{FF2B5EF4-FFF2-40B4-BE49-F238E27FC236}">
                <a16:creationId xmlns:a16="http://schemas.microsoft.com/office/drawing/2014/main" id="{75E99D29-23C8-4683-97C0-5CA4CCAEF89B}"/>
              </a:ext>
            </a:extLst>
          </p:cNvPr>
          <p:cNvSpPr>
            <a:spLocks noGrp="1"/>
          </p:cNvSpPr>
          <p:nvPr>
            <p:ph type="title"/>
          </p:nvPr>
        </p:nvSpPr>
        <p:spPr>
          <a:xfrm>
            <a:off x="114798" y="114599"/>
            <a:ext cx="10896600" cy="365760"/>
          </a:xfrm>
        </p:spPr>
        <p:txBody>
          <a:bodyPr>
            <a:noAutofit/>
          </a:bodyPr>
          <a:lstStyle/>
          <a:p>
            <a:r>
              <a:rPr lang="en-US" sz="2500" dirty="0">
                <a:solidFill>
                  <a:srgbClr val="001E60"/>
                </a:solidFill>
                <a:latin typeface="Century Gothic" panose="020B0502020202020204" pitchFamily="34" charset="0"/>
              </a:rPr>
              <a:t>Aetna – UNID payments Jan’20 – Oct’21 till 11/01/21: </a:t>
            </a:r>
          </a:p>
        </p:txBody>
      </p:sp>
      <p:sp>
        <p:nvSpPr>
          <p:cNvPr id="10" name="Rectangle 5"/>
          <p:cNvSpPr>
            <a:spLocks noChangeArrowheads="1"/>
          </p:cNvSpPr>
          <p:nvPr/>
        </p:nvSpPr>
        <p:spPr bwMode="auto">
          <a:xfrm>
            <a:off x="6752757" y="1154763"/>
            <a:ext cx="5439243" cy="1200329"/>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Verdana" panose="020B0604030504040204" pitchFamily="34" charset="0"/>
                <a:ea typeface="Calibri" panose="020F0502020204030204" pitchFamily="34" charset="0"/>
              </a:rPr>
              <a:t> </a:t>
            </a:r>
            <a:r>
              <a:rPr kumimoji="0" lang="en-US" altLang="en-US" sz="1200" b="1" i="0" u="sng" strike="noStrike" cap="none" normalizeH="0" baseline="0" dirty="0">
                <a:ln>
                  <a:noFill/>
                </a:ln>
                <a:solidFill>
                  <a:schemeClr val="tx1"/>
                </a:solidFill>
                <a:effectLst/>
                <a:latin typeface="Arial" panose="020B0604020202020204" pitchFamily="34" charset="0"/>
                <a:ea typeface="Calibri" panose="020F0502020204030204" pitchFamily="34" charset="0"/>
              </a:rPr>
              <a:t>Major Contribution: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sng"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r>
              <a:rPr lang="en-US" sz="1200" b="1" dirty="0">
                <a:solidFill>
                  <a:schemeClr val="tx1"/>
                </a:solidFill>
                <a:latin typeface="Arial" panose="020B0604020202020204" pitchFamily="34" charset="0"/>
              </a:rPr>
              <a:t>$1.4K – Customer “Workplace Options LLC” check belongs to "Q2 2021 Broker Commissions“. We sent email to Kelli for assistance. She advised to place in UNID log, and she said that the payment will be included on the weekly email that is sent to AGB team for review.</a:t>
            </a:r>
          </a:p>
        </p:txBody>
      </p:sp>
      <p:pic>
        <p:nvPicPr>
          <p:cNvPr id="3" name="Picture 2">
            <a:extLst>
              <a:ext uri="{FF2B5EF4-FFF2-40B4-BE49-F238E27FC236}">
                <a16:creationId xmlns:a16="http://schemas.microsoft.com/office/drawing/2014/main" id="{2EB327BF-38A0-4E2D-88CD-5F78A22CDC60}"/>
              </a:ext>
            </a:extLst>
          </p:cNvPr>
          <p:cNvPicPr>
            <a:picLocks noChangeAspect="1"/>
          </p:cNvPicPr>
          <p:nvPr/>
        </p:nvPicPr>
        <p:blipFill>
          <a:blip r:embed="rId2"/>
          <a:stretch>
            <a:fillRect/>
          </a:stretch>
        </p:blipFill>
        <p:spPr>
          <a:xfrm>
            <a:off x="284175" y="834085"/>
            <a:ext cx="6178732" cy="1097280"/>
          </a:xfrm>
          <a:prstGeom prst="rect">
            <a:avLst/>
          </a:prstGeom>
        </p:spPr>
      </p:pic>
      <p:pic>
        <p:nvPicPr>
          <p:cNvPr id="7" name="Picture 6">
            <a:extLst>
              <a:ext uri="{FF2B5EF4-FFF2-40B4-BE49-F238E27FC236}">
                <a16:creationId xmlns:a16="http://schemas.microsoft.com/office/drawing/2014/main" id="{63842CE3-96BF-4DFC-9DA0-6C24178109A9}"/>
              </a:ext>
            </a:extLst>
          </p:cNvPr>
          <p:cNvPicPr>
            <a:picLocks noChangeAspect="1"/>
          </p:cNvPicPr>
          <p:nvPr/>
        </p:nvPicPr>
        <p:blipFill>
          <a:blip r:embed="rId3"/>
          <a:stretch>
            <a:fillRect/>
          </a:stretch>
        </p:blipFill>
        <p:spPr>
          <a:xfrm>
            <a:off x="284175" y="2069434"/>
            <a:ext cx="6178732" cy="1005840"/>
          </a:xfrm>
          <a:prstGeom prst="rect">
            <a:avLst/>
          </a:prstGeom>
        </p:spPr>
      </p:pic>
      <p:pic>
        <p:nvPicPr>
          <p:cNvPr id="12" name="Picture 11">
            <a:extLst>
              <a:ext uri="{FF2B5EF4-FFF2-40B4-BE49-F238E27FC236}">
                <a16:creationId xmlns:a16="http://schemas.microsoft.com/office/drawing/2014/main" id="{86A7B0B2-70D5-4434-A297-86EB9C3CAB70}"/>
              </a:ext>
            </a:extLst>
          </p:cNvPr>
          <p:cNvPicPr>
            <a:picLocks noChangeAspect="1"/>
          </p:cNvPicPr>
          <p:nvPr/>
        </p:nvPicPr>
        <p:blipFill>
          <a:blip r:embed="rId4"/>
          <a:stretch>
            <a:fillRect/>
          </a:stretch>
        </p:blipFill>
        <p:spPr>
          <a:xfrm>
            <a:off x="284175" y="3429000"/>
            <a:ext cx="11382375" cy="1543050"/>
          </a:xfrm>
          <a:prstGeom prst="rect">
            <a:avLst/>
          </a:prstGeom>
        </p:spPr>
      </p:pic>
    </p:spTree>
    <p:extLst>
      <p:ext uri="{BB962C8B-B14F-4D97-AF65-F5344CB8AC3E}">
        <p14:creationId xmlns:p14="http://schemas.microsoft.com/office/powerpoint/2010/main" val="171183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4">
            <a:extLst>
              <a:ext uri="{FF2B5EF4-FFF2-40B4-BE49-F238E27FC236}">
                <a16:creationId xmlns:a16="http://schemas.microsoft.com/office/drawing/2014/main" id="{7AC6D4BD-EE36-4E23-B891-56564EB3DBFC}"/>
              </a:ext>
            </a:extLst>
          </p:cNvPr>
          <p:cNvSpPr txBox="1">
            <a:spLocks/>
          </p:cNvSpPr>
          <p:nvPr/>
        </p:nvSpPr>
        <p:spPr>
          <a:xfrm>
            <a:off x="374990" y="260025"/>
            <a:ext cx="10622837" cy="36576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b="1" kern="1200">
                <a:solidFill>
                  <a:srgbClr val="001E60"/>
                </a:solidFill>
                <a:latin typeface="Arial" charset="0"/>
                <a:ea typeface="Arial" charset="0"/>
                <a:cs typeface="Arial" charset="0"/>
              </a:defRPr>
            </a:lvl1pPr>
          </a:lstStyle>
          <a:p>
            <a:r>
              <a:rPr lang="en-US" sz="2500" dirty="0">
                <a:latin typeface="Century Gothic" panose="020B0502020202020204" pitchFamily="34" charset="0"/>
              </a:rPr>
              <a:t>Aetna Insurance – Attendance Oct-2021</a:t>
            </a:r>
          </a:p>
        </p:txBody>
      </p:sp>
      <p:pic>
        <p:nvPicPr>
          <p:cNvPr id="5" name="Picture Placeholder 2">
            <a:extLst>
              <a:ext uri="{FF2B5EF4-FFF2-40B4-BE49-F238E27FC236}">
                <a16:creationId xmlns:a16="http://schemas.microsoft.com/office/drawing/2014/main" id="{9C0BAD5C-442E-4987-A3A8-E707F3B8CCD0}"/>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a:xfrm>
            <a:off x="374990" y="6099174"/>
            <a:ext cx="2149475" cy="576263"/>
          </a:xfrm>
        </p:spPr>
      </p:pic>
      <p:sp>
        <p:nvSpPr>
          <p:cNvPr id="3" name="Footer Placeholder 2">
            <a:extLst>
              <a:ext uri="{FF2B5EF4-FFF2-40B4-BE49-F238E27FC236}">
                <a16:creationId xmlns:a16="http://schemas.microsoft.com/office/drawing/2014/main" id="{29A074BB-1D15-491F-8F5B-77C0538BF467}"/>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4" name="Slide Number Placeholder 3">
            <a:extLst>
              <a:ext uri="{FF2B5EF4-FFF2-40B4-BE49-F238E27FC236}">
                <a16:creationId xmlns:a16="http://schemas.microsoft.com/office/drawing/2014/main" id="{5BBC39E0-CB15-4E20-98E2-FAF83A4F32CB}"/>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12</a:t>
            </a:fld>
            <a:endParaRPr lang="en-US" sz="900" dirty="0">
              <a:solidFill>
                <a:schemeClr val="accent3"/>
              </a:solidFill>
            </a:endParaRPr>
          </a:p>
        </p:txBody>
      </p:sp>
      <p:sp>
        <p:nvSpPr>
          <p:cNvPr id="13" name="TextBox 12">
            <a:extLst>
              <a:ext uri="{FF2B5EF4-FFF2-40B4-BE49-F238E27FC236}">
                <a16:creationId xmlns:a16="http://schemas.microsoft.com/office/drawing/2014/main" id="{5DCB3BC0-8574-4823-8384-32B5DECA7BB1}"/>
              </a:ext>
            </a:extLst>
          </p:cNvPr>
          <p:cNvSpPr txBox="1"/>
          <p:nvPr/>
        </p:nvSpPr>
        <p:spPr>
          <a:xfrm>
            <a:off x="6760993" y="1388395"/>
            <a:ext cx="4807551" cy="2769989"/>
          </a:xfrm>
          <a:prstGeom prst="rect">
            <a:avLst/>
          </a:prstGeom>
          <a:noFill/>
        </p:spPr>
        <p:txBody>
          <a:bodyPr wrap="square" rtlCol="0">
            <a:spAutoFit/>
          </a:bodyPr>
          <a:lstStyle/>
          <a:p>
            <a:r>
              <a:rPr lang="en-US" sz="1200" b="1" dirty="0"/>
              <a:t>Notes:</a:t>
            </a:r>
          </a:p>
          <a:p>
            <a:endParaRPr lang="en-US" sz="600" b="1" dirty="0"/>
          </a:p>
          <a:p>
            <a:pPr marL="171450" indent="-171450">
              <a:buFont typeface="Arial" panose="020B0604020202020204" pitchFamily="34" charset="0"/>
              <a:buChar char="•"/>
            </a:pPr>
            <a:r>
              <a:rPr lang="en-US" sz="1200" dirty="0"/>
              <a:t>Team Shrinkage is </a:t>
            </a:r>
            <a:r>
              <a:rPr lang="en-US" sz="1200" b="1" dirty="0">
                <a:solidFill>
                  <a:srgbClr val="00B050"/>
                </a:solidFill>
              </a:rPr>
              <a:t>7.59% </a:t>
            </a:r>
            <a:r>
              <a:rPr lang="en-US" sz="1200" dirty="0"/>
              <a:t>from period Oct 01 to Oct 22, 2021.</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200" dirty="0"/>
              <a:t>Anand was on Sick leave. (Oct 01 &amp; 13).</a:t>
            </a:r>
          </a:p>
          <a:p>
            <a:pPr marL="171450" indent="-171450">
              <a:buFont typeface="Arial" panose="020B0604020202020204" pitchFamily="34" charset="0"/>
              <a:buChar char="•"/>
            </a:pPr>
            <a:r>
              <a:rPr lang="en-US" sz="1200" dirty="0"/>
              <a:t>Muthukumar was on Sick leave due (Oct 04 &amp; 22).</a:t>
            </a:r>
          </a:p>
          <a:p>
            <a:pPr marL="171450" indent="-171450">
              <a:buFont typeface="Arial" panose="020B0604020202020204" pitchFamily="34" charset="0"/>
              <a:buChar char="•"/>
            </a:pPr>
            <a:r>
              <a:rPr lang="en-US" sz="1200" dirty="0"/>
              <a:t>Ramkumar had a system issue. (Oct 06).</a:t>
            </a:r>
          </a:p>
          <a:p>
            <a:pPr marL="171450" indent="-171450">
              <a:buFont typeface="Arial" panose="020B0604020202020204" pitchFamily="34" charset="0"/>
              <a:buChar char="•"/>
            </a:pPr>
            <a:r>
              <a:rPr lang="en-US" sz="1200" dirty="0"/>
              <a:t>Rishika was on PL (Oct 08).</a:t>
            </a:r>
          </a:p>
          <a:p>
            <a:pPr marL="171450" indent="-171450">
              <a:buFont typeface="Arial" panose="020B0604020202020204" pitchFamily="34" charset="0"/>
              <a:buChar char="•"/>
            </a:pPr>
            <a:r>
              <a:rPr lang="en-US" sz="1200" dirty="0"/>
              <a:t>Jayanthi was on PL (Oct 11, 12, &amp; 13) and SL on (Oct 18 &amp; 19).</a:t>
            </a:r>
          </a:p>
          <a:p>
            <a:pPr marL="171450" indent="-171450">
              <a:buFont typeface="Arial" panose="020B0604020202020204" pitchFamily="34" charset="0"/>
              <a:buChar char="•"/>
            </a:pPr>
            <a:r>
              <a:rPr lang="en-US" sz="1200" dirty="0"/>
              <a:t>Gurhu was on SL (Oct 22).</a:t>
            </a:r>
          </a:p>
          <a:p>
            <a:pPr marL="171450" indent="-171450">
              <a:buFont typeface="Arial" panose="020B0604020202020204" pitchFamily="34" charset="0"/>
              <a:buChar char="•"/>
            </a:pPr>
            <a:r>
              <a:rPr lang="en-US" sz="1200" dirty="0"/>
              <a:t>Swathy S was on PL (Oct 14 &amp; 15).</a:t>
            </a:r>
          </a:p>
          <a:p>
            <a:pPr marL="171450" indent="-171450">
              <a:buFont typeface="Arial" panose="020B0604020202020204" pitchFamily="34" charset="0"/>
              <a:buChar char="•"/>
            </a:pPr>
            <a:r>
              <a:rPr lang="en-US" sz="1200" dirty="0"/>
              <a:t>Nadhiya was on PL (Oct 12).</a:t>
            </a:r>
          </a:p>
          <a:p>
            <a:pPr marL="171450" indent="-171450">
              <a:buFont typeface="Arial" panose="020B0604020202020204" pitchFamily="34" charset="0"/>
              <a:buChar char="•"/>
            </a:pPr>
            <a:r>
              <a:rPr lang="en-US" sz="1200" dirty="0"/>
              <a:t>Saravanan was on EMPL (Oct 13).</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endParaRPr lang="en-US" sz="1200" dirty="0"/>
          </a:p>
        </p:txBody>
      </p:sp>
      <p:pic>
        <p:nvPicPr>
          <p:cNvPr id="6" name="Picture 5">
            <a:extLst>
              <a:ext uri="{FF2B5EF4-FFF2-40B4-BE49-F238E27FC236}">
                <a16:creationId xmlns:a16="http://schemas.microsoft.com/office/drawing/2014/main" id="{347ECDC5-B7E3-4B64-B597-53F03D6339E1}"/>
              </a:ext>
            </a:extLst>
          </p:cNvPr>
          <p:cNvPicPr>
            <a:picLocks noChangeAspect="1"/>
          </p:cNvPicPr>
          <p:nvPr/>
        </p:nvPicPr>
        <p:blipFill>
          <a:blip r:embed="rId3"/>
          <a:stretch>
            <a:fillRect/>
          </a:stretch>
        </p:blipFill>
        <p:spPr>
          <a:xfrm>
            <a:off x="374990" y="920547"/>
            <a:ext cx="6185841" cy="4389120"/>
          </a:xfrm>
          <a:prstGeom prst="rect">
            <a:avLst/>
          </a:prstGeom>
        </p:spPr>
      </p:pic>
      <p:pic>
        <p:nvPicPr>
          <p:cNvPr id="8" name="Picture 7">
            <a:extLst>
              <a:ext uri="{FF2B5EF4-FFF2-40B4-BE49-F238E27FC236}">
                <a16:creationId xmlns:a16="http://schemas.microsoft.com/office/drawing/2014/main" id="{2D1D19ED-CC35-43C1-9A2C-F3F7314864B2}"/>
              </a:ext>
            </a:extLst>
          </p:cNvPr>
          <p:cNvPicPr>
            <a:picLocks noChangeAspect="1"/>
          </p:cNvPicPr>
          <p:nvPr/>
        </p:nvPicPr>
        <p:blipFill>
          <a:blip r:embed="rId4"/>
          <a:stretch>
            <a:fillRect/>
          </a:stretch>
        </p:blipFill>
        <p:spPr>
          <a:xfrm>
            <a:off x="6877128" y="4158384"/>
            <a:ext cx="4120699" cy="1005840"/>
          </a:xfrm>
          <a:prstGeom prst="rect">
            <a:avLst/>
          </a:prstGeom>
        </p:spPr>
      </p:pic>
    </p:spTree>
    <p:extLst>
      <p:ext uri="{BB962C8B-B14F-4D97-AF65-F5344CB8AC3E}">
        <p14:creationId xmlns:p14="http://schemas.microsoft.com/office/powerpoint/2010/main" val="3488843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4">
            <a:extLst>
              <a:ext uri="{FF2B5EF4-FFF2-40B4-BE49-F238E27FC236}">
                <a16:creationId xmlns:a16="http://schemas.microsoft.com/office/drawing/2014/main" id="{7AC6D4BD-EE36-4E23-B891-56564EB3DBFC}"/>
              </a:ext>
            </a:extLst>
          </p:cNvPr>
          <p:cNvSpPr txBox="1">
            <a:spLocks/>
          </p:cNvSpPr>
          <p:nvPr/>
        </p:nvSpPr>
        <p:spPr>
          <a:xfrm>
            <a:off x="479493" y="117198"/>
            <a:ext cx="10622837" cy="36576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b="1" kern="1200">
                <a:solidFill>
                  <a:srgbClr val="001E60"/>
                </a:solidFill>
                <a:latin typeface="Arial" charset="0"/>
                <a:ea typeface="Arial" charset="0"/>
                <a:cs typeface="Arial" charset="0"/>
              </a:defRPr>
            </a:lvl1pPr>
          </a:lstStyle>
          <a:p>
            <a:r>
              <a:rPr lang="en-US" sz="2500" dirty="0">
                <a:latin typeface="Century Gothic" panose="020B0502020202020204" pitchFamily="34" charset="0"/>
              </a:rPr>
              <a:t>Aetna SADH – Update: Oct-2021</a:t>
            </a:r>
          </a:p>
        </p:txBody>
      </p:sp>
      <p:pic>
        <p:nvPicPr>
          <p:cNvPr id="5" name="Picture Placeholder 2">
            <a:extLst>
              <a:ext uri="{FF2B5EF4-FFF2-40B4-BE49-F238E27FC236}">
                <a16:creationId xmlns:a16="http://schemas.microsoft.com/office/drawing/2014/main" id="{9C0BAD5C-442E-4987-A3A8-E707F3B8CCD0}"/>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a:xfrm>
            <a:off x="184978" y="6225590"/>
            <a:ext cx="2149475" cy="576263"/>
          </a:xfrm>
        </p:spPr>
      </p:pic>
      <p:sp>
        <p:nvSpPr>
          <p:cNvPr id="3" name="Footer Placeholder 2">
            <a:extLst>
              <a:ext uri="{FF2B5EF4-FFF2-40B4-BE49-F238E27FC236}">
                <a16:creationId xmlns:a16="http://schemas.microsoft.com/office/drawing/2014/main" id="{29A074BB-1D15-491F-8F5B-77C0538BF467}"/>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4" name="Slide Number Placeholder 3">
            <a:extLst>
              <a:ext uri="{FF2B5EF4-FFF2-40B4-BE49-F238E27FC236}">
                <a16:creationId xmlns:a16="http://schemas.microsoft.com/office/drawing/2014/main" id="{5BBC39E0-CB15-4E20-98E2-FAF83A4F32CB}"/>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13</a:t>
            </a:fld>
            <a:endParaRPr lang="en-US" sz="900" dirty="0">
              <a:solidFill>
                <a:schemeClr val="accent3"/>
              </a:solidFill>
            </a:endParaRPr>
          </a:p>
        </p:txBody>
      </p:sp>
      <p:sp>
        <p:nvSpPr>
          <p:cNvPr id="11" name="TextBox 10">
            <a:extLst>
              <a:ext uri="{FF2B5EF4-FFF2-40B4-BE49-F238E27FC236}">
                <a16:creationId xmlns:a16="http://schemas.microsoft.com/office/drawing/2014/main" id="{5DCB3BC0-8574-4823-8384-32B5DECA7BB1}"/>
              </a:ext>
            </a:extLst>
          </p:cNvPr>
          <p:cNvSpPr txBox="1"/>
          <p:nvPr/>
        </p:nvSpPr>
        <p:spPr>
          <a:xfrm>
            <a:off x="479492" y="4364395"/>
            <a:ext cx="11527529" cy="1292662"/>
          </a:xfrm>
          <a:prstGeom prst="rect">
            <a:avLst/>
          </a:prstGeom>
          <a:noFill/>
        </p:spPr>
        <p:txBody>
          <a:bodyPr wrap="square" rtlCol="0">
            <a:spAutoFit/>
          </a:bodyPr>
          <a:lstStyle/>
          <a:p>
            <a:r>
              <a:rPr lang="en-US" sz="1200" b="1" dirty="0"/>
              <a:t>Notes:</a:t>
            </a:r>
          </a:p>
          <a:p>
            <a:endParaRPr lang="en-US" sz="600" b="1" dirty="0"/>
          </a:p>
          <a:p>
            <a:pPr marL="171450" indent="-171450">
              <a:buFont typeface="Arial" panose="020B0604020202020204" pitchFamily="34" charset="0"/>
              <a:buChar char="•"/>
            </a:pPr>
            <a:r>
              <a:rPr lang="en-US" sz="1200" dirty="0"/>
              <a:t>Ramkumar – He had a system issue on 10/06/2021 and brought her system back to office for repair.</a:t>
            </a:r>
          </a:p>
          <a:p>
            <a:pPr marL="171450" indent="-171450">
              <a:buFont typeface="Arial" panose="020B0604020202020204" pitchFamily="34" charset="0"/>
              <a:buChar char="•"/>
            </a:pPr>
            <a:r>
              <a:rPr lang="en-US" sz="1200" dirty="0"/>
              <a:t>Rishika S – She took permission on 10/07/2021.</a:t>
            </a:r>
          </a:p>
          <a:p>
            <a:pPr marL="171450" indent="-171450">
              <a:buFont typeface="Arial" panose="020B0604020202020204" pitchFamily="34" charset="0"/>
              <a:buChar char="•"/>
            </a:pPr>
            <a:r>
              <a:rPr lang="en-US" sz="1200" dirty="0"/>
              <a:t>Swathi S – She took permission on 10/05/2021 due to unwell. </a:t>
            </a:r>
          </a:p>
          <a:p>
            <a:pPr marL="171450" indent="-171450">
              <a:buFont typeface="Arial" panose="020B0604020202020204" pitchFamily="34" charset="0"/>
              <a:buChar char="•"/>
            </a:pPr>
            <a:r>
              <a:rPr lang="en-US" sz="1200" dirty="0"/>
              <a:t>Swathi P, Keerthana &amp; Uma – They had a system issue on 10/18/2021 due to new system replacement.</a:t>
            </a:r>
          </a:p>
          <a:p>
            <a:pPr marL="171450" indent="-171450">
              <a:buFont typeface="Arial" panose="020B0604020202020204" pitchFamily="34" charset="0"/>
              <a:buChar char="•"/>
            </a:pPr>
            <a:r>
              <a:rPr lang="en-US" sz="1200" dirty="0"/>
              <a:t>Team % ---- 98.67%</a:t>
            </a:r>
          </a:p>
        </p:txBody>
      </p:sp>
      <p:pic>
        <p:nvPicPr>
          <p:cNvPr id="1026" name="Picture 2">
            <a:extLst>
              <a:ext uri="{FF2B5EF4-FFF2-40B4-BE49-F238E27FC236}">
                <a16:creationId xmlns:a16="http://schemas.microsoft.com/office/drawing/2014/main" id="{BA6E265D-E127-4131-9D0A-73EEB2D770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978" y="458441"/>
            <a:ext cx="11995268" cy="3905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3924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8"/>
          <p:cNvSpPr txBox="1">
            <a:spLocks/>
          </p:cNvSpPr>
          <p:nvPr/>
        </p:nvSpPr>
        <p:spPr>
          <a:xfrm>
            <a:off x="647701" y="1445877"/>
            <a:ext cx="10896600" cy="1817513"/>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b="1" kern="1200">
                <a:solidFill>
                  <a:schemeClr val="accent1"/>
                </a:solidFill>
                <a:latin typeface="Arial" charset="0"/>
                <a:ea typeface="Arial" charset="0"/>
                <a:cs typeface="Arial" charset="0"/>
              </a:defRPr>
            </a:lvl1pPr>
          </a:lstStyle>
          <a:p>
            <a:endParaRPr lang="en-US" sz="4000" dirty="0"/>
          </a:p>
          <a:p>
            <a:r>
              <a:rPr lang="en-US" sz="4000" dirty="0"/>
              <a:t>Team Performance Overview</a:t>
            </a:r>
            <a:endParaRPr lang="en-US" sz="2300" dirty="0"/>
          </a:p>
        </p:txBody>
      </p:sp>
      <p:sp>
        <p:nvSpPr>
          <p:cNvPr id="6" name="Subtitle 1"/>
          <p:cNvSpPr>
            <a:spLocks noGrp="1"/>
          </p:cNvSpPr>
          <p:nvPr>
            <p:ph type="subTitle" idx="1"/>
          </p:nvPr>
        </p:nvSpPr>
        <p:spPr>
          <a:xfrm>
            <a:off x="632013" y="2946136"/>
            <a:ext cx="10896600" cy="1326389"/>
          </a:xfrm>
        </p:spPr>
        <p:txBody>
          <a:bodyPr>
            <a:normAutofit/>
          </a:bodyPr>
          <a:lstStyle/>
          <a:p>
            <a:r>
              <a:rPr lang="en-US" sz="3400" b="1" dirty="0">
                <a:solidFill>
                  <a:srgbClr val="26235D"/>
                </a:solidFill>
              </a:rPr>
              <a:t>Oct 25,  2021</a:t>
            </a:r>
          </a:p>
        </p:txBody>
      </p:sp>
      <p:pic>
        <p:nvPicPr>
          <p:cNvPr id="3" name="Picture 2" descr="Text, logo&#10;&#10;Description automatically generated">
            <a:extLst>
              <a:ext uri="{FF2B5EF4-FFF2-40B4-BE49-F238E27FC236}">
                <a16:creationId xmlns:a16="http://schemas.microsoft.com/office/drawing/2014/main" id="{FE3CD45B-D469-4A1C-ABE1-9BF43D12A20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47701" y="3942988"/>
            <a:ext cx="4217224" cy="665236"/>
          </a:xfrm>
          <a:prstGeom prst="rect">
            <a:avLst/>
          </a:prstGeom>
        </p:spPr>
      </p:pic>
      <p:sp>
        <p:nvSpPr>
          <p:cNvPr id="4" name="Footer Placeholder 2">
            <a:extLst>
              <a:ext uri="{FF2B5EF4-FFF2-40B4-BE49-F238E27FC236}">
                <a16:creationId xmlns:a16="http://schemas.microsoft.com/office/drawing/2014/main" id="{6FF72B4E-82AB-4FED-BB5E-5BCAECA6627E}"/>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7" name="Slide Number Placeholder 3">
            <a:extLst>
              <a:ext uri="{FF2B5EF4-FFF2-40B4-BE49-F238E27FC236}">
                <a16:creationId xmlns:a16="http://schemas.microsoft.com/office/drawing/2014/main" id="{372DE011-7383-4008-9555-19389F7E16A1}"/>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14</a:t>
            </a:fld>
            <a:endParaRPr lang="en-US" sz="900" dirty="0">
              <a:solidFill>
                <a:schemeClr val="accent3"/>
              </a:solidFill>
            </a:endParaRPr>
          </a:p>
        </p:txBody>
      </p:sp>
    </p:spTree>
    <p:extLst>
      <p:ext uri="{BB962C8B-B14F-4D97-AF65-F5344CB8AC3E}">
        <p14:creationId xmlns:p14="http://schemas.microsoft.com/office/powerpoint/2010/main" val="3259625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309360" y="1175653"/>
            <a:ext cx="4127863" cy="3362753"/>
          </a:xfrm>
        </p:spPr>
        <p:txBody>
          <a:bodyPr>
            <a:normAutofit/>
          </a:bodyPr>
          <a:lstStyle/>
          <a:p>
            <a:r>
              <a:rPr lang="en-US" sz="6000" dirty="0"/>
              <a:t> </a:t>
            </a:r>
            <a:br>
              <a:rPr lang="en-US" sz="6000" dirty="0"/>
            </a:br>
            <a:br>
              <a:rPr lang="en-US" sz="6000" dirty="0"/>
            </a:br>
            <a:r>
              <a:rPr lang="en-US" sz="5500" dirty="0"/>
              <a:t>Thank you</a:t>
            </a:r>
          </a:p>
        </p:txBody>
      </p:sp>
      <p:sp>
        <p:nvSpPr>
          <p:cNvPr id="4" name="Footer Placeholder 2">
            <a:extLst>
              <a:ext uri="{FF2B5EF4-FFF2-40B4-BE49-F238E27FC236}">
                <a16:creationId xmlns:a16="http://schemas.microsoft.com/office/drawing/2014/main" id="{6D03501A-8635-4626-8F75-916EF9CB8763}"/>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8" name="Slide Number Placeholder 3">
            <a:extLst>
              <a:ext uri="{FF2B5EF4-FFF2-40B4-BE49-F238E27FC236}">
                <a16:creationId xmlns:a16="http://schemas.microsoft.com/office/drawing/2014/main" id="{D61C197C-472A-4E1C-854B-468D5250F522}"/>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15</a:t>
            </a:fld>
            <a:endParaRPr lang="en-US" sz="900" dirty="0">
              <a:solidFill>
                <a:schemeClr val="accent3"/>
              </a:solidFill>
            </a:endParaRPr>
          </a:p>
        </p:txBody>
      </p:sp>
    </p:spTree>
    <p:extLst>
      <p:ext uri="{BB962C8B-B14F-4D97-AF65-F5344CB8AC3E}">
        <p14:creationId xmlns:p14="http://schemas.microsoft.com/office/powerpoint/2010/main" val="2523849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8" name="Picture 6" descr="CIID">
            <a:extLst>
              <a:ext uri="{FF2B5EF4-FFF2-40B4-BE49-F238E27FC236}">
                <a16:creationId xmlns:a16="http://schemas.microsoft.com/office/drawing/2014/main" id="{DA144FD9-E191-44C2-8DE0-D15E5AD3855D}"/>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1208068" y="232249"/>
            <a:ext cx="623796" cy="62379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Placeholder 2">
            <a:extLst>
              <a:ext uri="{FF2B5EF4-FFF2-40B4-BE49-F238E27FC236}">
                <a16:creationId xmlns:a16="http://schemas.microsoft.com/office/drawing/2014/main" id="{699360E6-ACE9-46D3-8D5B-2242CEAD41FA}"/>
              </a:ext>
            </a:extLst>
          </p:cNvPr>
          <p:cNvPicPr>
            <a:picLocks noGrp="1" noChangeAspect="1"/>
          </p:cNvPicPr>
          <p:nvPr>
            <p:ph type="pic" sz="quarter" idx="14"/>
          </p:nvPr>
        </p:nvPicPr>
        <p:blipFill>
          <a:blip r:embed="rId3" cstate="email">
            <a:extLst>
              <a:ext uri="{28A0092B-C50C-407E-A947-70E740481C1C}">
                <a14:useLocalDpi xmlns:a14="http://schemas.microsoft.com/office/drawing/2010/main"/>
              </a:ext>
            </a:extLst>
          </a:blip>
          <a:srcRect/>
          <a:stretch>
            <a:fillRect/>
          </a:stretch>
        </p:blipFill>
        <p:spPr>
          <a:xfrm>
            <a:off x="459711" y="6225590"/>
            <a:ext cx="2149475" cy="576263"/>
          </a:xfrm>
        </p:spPr>
      </p:pic>
      <p:sp>
        <p:nvSpPr>
          <p:cNvPr id="6" name="TextBox 5">
            <a:extLst>
              <a:ext uri="{FF2B5EF4-FFF2-40B4-BE49-F238E27FC236}">
                <a16:creationId xmlns:a16="http://schemas.microsoft.com/office/drawing/2014/main" id="{75258994-60B7-48AC-9DDA-E2E8D6FC0948}"/>
              </a:ext>
            </a:extLst>
          </p:cNvPr>
          <p:cNvSpPr txBox="1"/>
          <p:nvPr/>
        </p:nvSpPr>
        <p:spPr>
          <a:xfrm>
            <a:off x="459711" y="353327"/>
            <a:ext cx="2937417" cy="369332"/>
          </a:xfrm>
          <a:prstGeom prst="rect">
            <a:avLst/>
          </a:prstGeom>
          <a:noFill/>
        </p:spPr>
        <p:txBody>
          <a:bodyPr wrap="square" rtlCol="0">
            <a:spAutoFit/>
          </a:bodyPr>
          <a:lstStyle/>
          <a:p>
            <a:r>
              <a:rPr lang="en-US" b="1" dirty="0">
                <a:solidFill>
                  <a:srgbClr val="2E79BB"/>
                </a:solidFill>
                <a:latin typeface="Arial Black" charset="0"/>
                <a:ea typeface="Arial Black" charset="0"/>
                <a:cs typeface="Arial Black" charset="0"/>
              </a:rPr>
              <a:t>Automation Updates</a:t>
            </a:r>
          </a:p>
        </p:txBody>
      </p:sp>
      <p:sp>
        <p:nvSpPr>
          <p:cNvPr id="7" name="Rectangle 6">
            <a:extLst>
              <a:ext uri="{FF2B5EF4-FFF2-40B4-BE49-F238E27FC236}">
                <a16:creationId xmlns:a16="http://schemas.microsoft.com/office/drawing/2014/main" id="{C305BBF5-B0BC-41AF-B6E9-CA81260CEE53}"/>
              </a:ext>
            </a:extLst>
          </p:cNvPr>
          <p:cNvSpPr/>
          <p:nvPr/>
        </p:nvSpPr>
        <p:spPr>
          <a:xfrm>
            <a:off x="379828" y="239261"/>
            <a:ext cx="5611076" cy="2888252"/>
          </a:xfrm>
          <a:prstGeom prst="rect">
            <a:avLst/>
          </a:prstGeom>
          <a:noFill/>
          <a:ln w="38100">
            <a:solidFill>
              <a:srgbClr val="2E79BB"/>
            </a:solidFill>
          </a:ln>
        </p:spPr>
        <p:style>
          <a:lnRef idx="2">
            <a:schemeClr val="accent1">
              <a:shade val="50000"/>
            </a:schemeClr>
          </a:lnRef>
          <a:fillRef idx="1">
            <a:schemeClr val="accent1"/>
          </a:fillRef>
          <a:effectRef idx="0">
            <a:schemeClr val="accent1"/>
          </a:effectRef>
          <a:fontRef idx="minor">
            <a:schemeClr val="lt1"/>
          </a:fontRef>
        </p:style>
        <p:txBody>
          <a:bodyPr lIns="274320" tIns="548640" rIns="640080" bIns="182880" rtlCol="0" anchor="ctr"/>
          <a:lstStyle/>
          <a:p>
            <a:endParaRPr lang="en-US" sz="1400" dirty="0">
              <a:solidFill>
                <a:schemeClr val="tx1"/>
              </a:solidFill>
              <a:latin typeface="Arial" charset="0"/>
              <a:ea typeface="Arial" charset="0"/>
              <a:cs typeface="Arial" charset="0"/>
            </a:endParaRPr>
          </a:p>
        </p:txBody>
      </p:sp>
      <p:sp>
        <p:nvSpPr>
          <p:cNvPr id="4" name="TextBox 3">
            <a:extLst>
              <a:ext uri="{FF2B5EF4-FFF2-40B4-BE49-F238E27FC236}">
                <a16:creationId xmlns:a16="http://schemas.microsoft.com/office/drawing/2014/main" id="{D215FBB4-BBA8-45D1-A4DA-5DB8C92035BF}"/>
              </a:ext>
            </a:extLst>
          </p:cNvPr>
          <p:cNvSpPr txBox="1"/>
          <p:nvPr/>
        </p:nvSpPr>
        <p:spPr>
          <a:xfrm>
            <a:off x="477251" y="739876"/>
            <a:ext cx="5433021" cy="1200329"/>
          </a:xfrm>
          <a:prstGeom prst="rect">
            <a:avLst/>
          </a:prstGeom>
          <a:noFill/>
        </p:spPr>
        <p:txBody>
          <a:bodyPr wrap="square" rtlCol="0">
            <a:spAutoFit/>
          </a:bodyPr>
          <a:lstStyle/>
          <a:p>
            <a:r>
              <a:rPr lang="en-US" sz="1200" b="1" u="sng" dirty="0"/>
              <a:t>Cash Allocation : </a:t>
            </a:r>
          </a:p>
          <a:p>
            <a:endParaRPr lang="en-US" sz="1200" dirty="0"/>
          </a:p>
          <a:p>
            <a:r>
              <a:rPr lang="en-US" altLang="en-US" sz="1200" b="1" dirty="0"/>
              <a:t>BOT Updates: </a:t>
            </a:r>
            <a:endParaRPr lang="en-US" altLang="en-US" sz="1200" dirty="0"/>
          </a:p>
          <a:p>
            <a:endParaRPr lang="en-US" sz="1200" dirty="0"/>
          </a:p>
          <a:p>
            <a:pPr marL="171450" indent="-171450">
              <a:buFont typeface="Arial" panose="020B0604020202020204" pitchFamily="34" charset="0"/>
              <a:buChar char="•"/>
            </a:pPr>
            <a:r>
              <a:rPr lang="en-US" sz="1200" dirty="0"/>
              <a:t>Post couple of follow up’s to Gowri and Aetna RPA team, they wanted to check the SGS RPA team availability for  tomorrow’s call @ 10.00 AM EST</a:t>
            </a:r>
          </a:p>
        </p:txBody>
      </p:sp>
      <p:sp>
        <p:nvSpPr>
          <p:cNvPr id="8" name="Rectangle 7">
            <a:extLst>
              <a:ext uri="{FF2B5EF4-FFF2-40B4-BE49-F238E27FC236}">
                <a16:creationId xmlns:a16="http://schemas.microsoft.com/office/drawing/2014/main" id="{78DCB0A7-C664-44B1-97C5-5C4BE2398C71}"/>
              </a:ext>
            </a:extLst>
          </p:cNvPr>
          <p:cNvSpPr/>
          <p:nvPr/>
        </p:nvSpPr>
        <p:spPr>
          <a:xfrm>
            <a:off x="6195575" y="233355"/>
            <a:ext cx="5624993" cy="2894158"/>
          </a:xfrm>
          <a:prstGeom prst="rect">
            <a:avLst/>
          </a:prstGeom>
          <a:noFill/>
          <a:ln w="38100">
            <a:solidFill>
              <a:srgbClr val="2E79BB"/>
            </a:solidFill>
          </a:ln>
        </p:spPr>
        <p:style>
          <a:lnRef idx="2">
            <a:schemeClr val="accent1">
              <a:shade val="50000"/>
            </a:schemeClr>
          </a:lnRef>
          <a:fillRef idx="1">
            <a:schemeClr val="accent1"/>
          </a:fillRef>
          <a:effectRef idx="0">
            <a:schemeClr val="accent1"/>
          </a:effectRef>
          <a:fontRef idx="minor">
            <a:schemeClr val="lt1"/>
          </a:fontRef>
        </p:style>
        <p:txBody>
          <a:bodyPr lIns="274320" tIns="548640" rIns="640080" bIns="182880" rtlCol="0" anchor="ctr"/>
          <a:lstStyle/>
          <a:p>
            <a:endParaRPr lang="en-US" sz="1400" dirty="0">
              <a:solidFill>
                <a:schemeClr val="tx1"/>
              </a:solidFill>
              <a:latin typeface="Arial" charset="0"/>
              <a:ea typeface="Arial" charset="0"/>
              <a:cs typeface="Arial" charset="0"/>
            </a:endParaRPr>
          </a:p>
        </p:txBody>
      </p:sp>
      <p:sp>
        <p:nvSpPr>
          <p:cNvPr id="9" name="Rectangle 8">
            <a:extLst>
              <a:ext uri="{FF2B5EF4-FFF2-40B4-BE49-F238E27FC236}">
                <a16:creationId xmlns:a16="http://schemas.microsoft.com/office/drawing/2014/main" id="{7B4110E7-5A7A-48C2-B2E6-11E93BAB5526}"/>
              </a:ext>
            </a:extLst>
          </p:cNvPr>
          <p:cNvSpPr/>
          <p:nvPr/>
        </p:nvSpPr>
        <p:spPr>
          <a:xfrm>
            <a:off x="379827" y="3244842"/>
            <a:ext cx="5611077" cy="2888252"/>
          </a:xfrm>
          <a:prstGeom prst="rect">
            <a:avLst/>
          </a:prstGeom>
          <a:noFill/>
          <a:ln w="38100">
            <a:solidFill>
              <a:srgbClr val="2E79BB"/>
            </a:solidFill>
          </a:ln>
        </p:spPr>
        <p:style>
          <a:lnRef idx="2">
            <a:schemeClr val="accent1">
              <a:shade val="50000"/>
            </a:schemeClr>
          </a:lnRef>
          <a:fillRef idx="1">
            <a:schemeClr val="accent1"/>
          </a:fillRef>
          <a:effectRef idx="0">
            <a:schemeClr val="accent1"/>
          </a:effectRef>
          <a:fontRef idx="minor">
            <a:schemeClr val="lt1"/>
          </a:fontRef>
        </p:style>
        <p:txBody>
          <a:bodyPr lIns="274320" tIns="548640" rIns="640080" bIns="182880" rtlCol="0" anchor="ctr"/>
          <a:lstStyle/>
          <a:p>
            <a:endParaRPr lang="en-US" sz="1400" dirty="0">
              <a:solidFill>
                <a:schemeClr val="tx1"/>
              </a:solidFill>
              <a:latin typeface="Arial" charset="0"/>
              <a:ea typeface="Arial" charset="0"/>
              <a:cs typeface="Arial" charset="0"/>
            </a:endParaRPr>
          </a:p>
        </p:txBody>
      </p:sp>
      <p:sp>
        <p:nvSpPr>
          <p:cNvPr id="11" name="TextBox 10">
            <a:extLst>
              <a:ext uri="{FF2B5EF4-FFF2-40B4-BE49-F238E27FC236}">
                <a16:creationId xmlns:a16="http://schemas.microsoft.com/office/drawing/2014/main" id="{0ED0B07A-E2D7-49B6-AF96-913082ACE01B}"/>
              </a:ext>
            </a:extLst>
          </p:cNvPr>
          <p:cNvSpPr txBox="1"/>
          <p:nvPr/>
        </p:nvSpPr>
        <p:spPr>
          <a:xfrm>
            <a:off x="6298404" y="3352818"/>
            <a:ext cx="2937417" cy="369332"/>
          </a:xfrm>
          <a:prstGeom prst="rect">
            <a:avLst/>
          </a:prstGeom>
          <a:noFill/>
        </p:spPr>
        <p:txBody>
          <a:bodyPr wrap="square" rtlCol="0">
            <a:spAutoFit/>
          </a:bodyPr>
          <a:lstStyle/>
          <a:p>
            <a:r>
              <a:rPr lang="en-US" b="1" dirty="0">
                <a:solidFill>
                  <a:srgbClr val="2E79BB"/>
                </a:solidFill>
                <a:latin typeface="Arial Black" charset="0"/>
                <a:ea typeface="Arial Black" charset="0"/>
                <a:cs typeface="Arial Black" charset="0"/>
              </a:rPr>
              <a:t>Help Items</a:t>
            </a:r>
          </a:p>
        </p:txBody>
      </p:sp>
      <p:sp>
        <p:nvSpPr>
          <p:cNvPr id="2" name="Rectangle 1">
            <a:extLst>
              <a:ext uri="{FF2B5EF4-FFF2-40B4-BE49-F238E27FC236}">
                <a16:creationId xmlns:a16="http://schemas.microsoft.com/office/drawing/2014/main" id="{79177993-641C-4D66-9782-C10EEFA62B64}"/>
              </a:ext>
            </a:extLst>
          </p:cNvPr>
          <p:cNvSpPr/>
          <p:nvPr/>
        </p:nvSpPr>
        <p:spPr>
          <a:xfrm>
            <a:off x="6234951" y="3778553"/>
            <a:ext cx="5416227" cy="276999"/>
          </a:xfrm>
          <a:prstGeom prst="rect">
            <a:avLst/>
          </a:prstGeom>
        </p:spPr>
        <p:txBody>
          <a:bodyPr wrap="square">
            <a:spAutoFit/>
          </a:bodyPr>
          <a:lstStyle/>
          <a:p>
            <a:pPr marL="171450" indent="-171450">
              <a:buFont typeface="Arial" panose="020B0604020202020204" pitchFamily="34" charset="0"/>
              <a:buChar char="•"/>
            </a:pPr>
            <a:r>
              <a:rPr lang="en-US" sz="1200" dirty="0"/>
              <a:t>None</a:t>
            </a:r>
          </a:p>
        </p:txBody>
      </p:sp>
      <p:sp>
        <p:nvSpPr>
          <p:cNvPr id="12" name="TextBox 11">
            <a:extLst>
              <a:ext uri="{FF2B5EF4-FFF2-40B4-BE49-F238E27FC236}">
                <a16:creationId xmlns:a16="http://schemas.microsoft.com/office/drawing/2014/main" id="{F4A6C10D-11A6-4BB3-A24B-CFE49BD7EAE6}"/>
              </a:ext>
            </a:extLst>
          </p:cNvPr>
          <p:cNvSpPr txBox="1"/>
          <p:nvPr/>
        </p:nvSpPr>
        <p:spPr>
          <a:xfrm>
            <a:off x="6298403" y="310454"/>
            <a:ext cx="5352775" cy="369332"/>
          </a:xfrm>
          <a:prstGeom prst="rect">
            <a:avLst/>
          </a:prstGeom>
          <a:noFill/>
        </p:spPr>
        <p:txBody>
          <a:bodyPr wrap="square" rtlCol="0">
            <a:spAutoFit/>
          </a:bodyPr>
          <a:lstStyle/>
          <a:p>
            <a:r>
              <a:rPr lang="en-US" b="1" dirty="0">
                <a:solidFill>
                  <a:srgbClr val="2E79BB"/>
                </a:solidFill>
                <a:latin typeface="Arial Black" charset="0"/>
                <a:ea typeface="Arial Black" charset="0"/>
                <a:cs typeface="Arial Black" charset="0"/>
              </a:rPr>
              <a:t>Operational Metric’s</a:t>
            </a:r>
          </a:p>
        </p:txBody>
      </p:sp>
      <p:sp>
        <p:nvSpPr>
          <p:cNvPr id="5" name="Rectangle 4">
            <a:extLst>
              <a:ext uri="{FF2B5EF4-FFF2-40B4-BE49-F238E27FC236}">
                <a16:creationId xmlns:a16="http://schemas.microsoft.com/office/drawing/2014/main" id="{6C231F1A-E7C4-4158-8C48-D68CB3ECD98C}"/>
              </a:ext>
            </a:extLst>
          </p:cNvPr>
          <p:cNvSpPr/>
          <p:nvPr/>
        </p:nvSpPr>
        <p:spPr>
          <a:xfrm>
            <a:off x="6316435" y="789505"/>
            <a:ext cx="4636198" cy="461665"/>
          </a:xfrm>
          <a:prstGeom prst="rect">
            <a:avLst/>
          </a:prstGeom>
        </p:spPr>
        <p:txBody>
          <a:bodyPr wrap="square">
            <a:spAutoFit/>
          </a:bodyPr>
          <a:lstStyle/>
          <a:p>
            <a:pPr marL="171450" indent="-171450">
              <a:buFont typeface="Arial" panose="020B0604020202020204" pitchFamily="34" charset="0"/>
              <a:buChar char="•"/>
            </a:pPr>
            <a:r>
              <a:rPr lang="en-US" sz="1200" dirty="0"/>
              <a:t>SLA’s &amp; KPI’s of Cash allocation, Billing &amp; Claims R &amp; R are met from Oct 25  to Oct 29, 2021. </a:t>
            </a:r>
            <a:endParaRPr lang="en-US" altLang="en-US" sz="1200" dirty="0"/>
          </a:p>
        </p:txBody>
      </p:sp>
      <p:sp>
        <p:nvSpPr>
          <p:cNvPr id="14" name="TextBox 13">
            <a:extLst>
              <a:ext uri="{FF2B5EF4-FFF2-40B4-BE49-F238E27FC236}">
                <a16:creationId xmlns:a16="http://schemas.microsoft.com/office/drawing/2014/main" id="{B7E706D9-C022-4D5E-83A2-39B69B3EFE56}"/>
              </a:ext>
            </a:extLst>
          </p:cNvPr>
          <p:cNvSpPr txBox="1"/>
          <p:nvPr/>
        </p:nvSpPr>
        <p:spPr>
          <a:xfrm>
            <a:off x="493059" y="3292838"/>
            <a:ext cx="2937417" cy="369332"/>
          </a:xfrm>
          <a:prstGeom prst="rect">
            <a:avLst/>
          </a:prstGeom>
          <a:noFill/>
        </p:spPr>
        <p:txBody>
          <a:bodyPr wrap="square" rtlCol="0">
            <a:spAutoFit/>
          </a:bodyPr>
          <a:lstStyle/>
          <a:p>
            <a:r>
              <a:rPr lang="en-US" b="1" dirty="0">
                <a:solidFill>
                  <a:srgbClr val="2E79BB"/>
                </a:solidFill>
                <a:latin typeface="Arial Black" charset="0"/>
                <a:ea typeface="Arial Black" charset="0"/>
                <a:cs typeface="Arial Black" charset="0"/>
              </a:rPr>
              <a:t>Team Performance</a:t>
            </a:r>
          </a:p>
        </p:txBody>
      </p:sp>
      <p:sp>
        <p:nvSpPr>
          <p:cNvPr id="13" name="Rectangle 12">
            <a:extLst>
              <a:ext uri="{FF2B5EF4-FFF2-40B4-BE49-F238E27FC236}">
                <a16:creationId xmlns:a16="http://schemas.microsoft.com/office/drawing/2014/main" id="{31034FAA-90D1-457D-9C80-656DE3F9D3E2}"/>
              </a:ext>
            </a:extLst>
          </p:cNvPr>
          <p:cNvSpPr/>
          <p:nvPr/>
        </p:nvSpPr>
        <p:spPr>
          <a:xfrm>
            <a:off x="388224" y="3923967"/>
            <a:ext cx="5611077" cy="646331"/>
          </a:xfrm>
          <a:prstGeom prst="rect">
            <a:avLst/>
          </a:prstGeom>
        </p:spPr>
        <p:txBody>
          <a:bodyPr wrap="square">
            <a:spAutoFit/>
          </a:bodyPr>
          <a:lstStyle/>
          <a:p>
            <a:pPr marL="171450" indent="-171450">
              <a:buFont typeface="Arial" panose="020B0604020202020204" pitchFamily="34" charset="0"/>
              <a:buChar char="•"/>
            </a:pPr>
            <a:r>
              <a:rPr lang="en-US" sz="1200" dirty="0"/>
              <a:t>Team SADH is </a:t>
            </a:r>
            <a:r>
              <a:rPr lang="en-US" sz="1200" b="1" dirty="0">
                <a:solidFill>
                  <a:srgbClr val="00B050"/>
                </a:solidFill>
              </a:rPr>
              <a:t>98.67%</a:t>
            </a:r>
            <a:r>
              <a:rPr lang="en-US" sz="1200" dirty="0">
                <a:solidFill>
                  <a:schemeClr val="accent2">
                    <a:lumMod val="75000"/>
                  </a:schemeClr>
                </a:solidFill>
              </a:rPr>
              <a:t> </a:t>
            </a:r>
            <a:r>
              <a:rPr lang="en-US" sz="1200" dirty="0"/>
              <a:t>from period Oct 01 to Oct 22, 2021.</a:t>
            </a:r>
          </a:p>
          <a:p>
            <a:pPr marL="171450" indent="-171450">
              <a:buFont typeface="Arial" panose="020B0604020202020204" pitchFamily="34" charset="0"/>
              <a:buChar char="•"/>
            </a:pPr>
            <a:r>
              <a:rPr lang="en-US" sz="1200" dirty="0"/>
              <a:t>Team Shrinkage is </a:t>
            </a:r>
            <a:r>
              <a:rPr lang="en-US" sz="1200" b="1" dirty="0">
                <a:solidFill>
                  <a:srgbClr val="00B050"/>
                </a:solidFill>
              </a:rPr>
              <a:t>7.59% </a:t>
            </a:r>
            <a:r>
              <a:rPr lang="en-US" sz="1200" dirty="0"/>
              <a:t>from period Oct 01 to Oct 22, 2021.</a:t>
            </a:r>
          </a:p>
          <a:p>
            <a:endParaRPr lang="en-US" sz="1200" dirty="0">
              <a:solidFill>
                <a:schemeClr val="accent2">
                  <a:lumMod val="75000"/>
                </a:schemeClr>
              </a:solidFill>
            </a:endParaRPr>
          </a:p>
        </p:txBody>
      </p:sp>
      <p:pic>
        <p:nvPicPr>
          <p:cNvPr id="8196" name="Picture 4" descr="Team performance">
            <a:extLst>
              <a:ext uri="{FF2B5EF4-FFF2-40B4-BE49-F238E27FC236}">
                <a16:creationId xmlns:a16="http://schemas.microsoft.com/office/drawing/2014/main" id="{37EF820C-5824-485F-A3ED-CA0E41D4D3EE}"/>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313227" y="3248532"/>
            <a:ext cx="630911" cy="630911"/>
          </a:xfrm>
          <a:prstGeom prst="rect">
            <a:avLst/>
          </a:prstGeom>
          <a:noFill/>
          <a:extLst>
            <a:ext uri="{909E8E84-426E-40DD-AFC4-6F175D3DCCD1}">
              <a14:hiddenFill xmlns:a14="http://schemas.microsoft.com/office/drawing/2010/main">
                <a:solidFill>
                  <a:srgbClr val="FFFFFF"/>
                </a:solidFill>
              </a14:hiddenFill>
            </a:ext>
          </a:extLst>
        </p:spPr>
      </p:pic>
      <p:pic>
        <p:nvPicPr>
          <p:cNvPr id="8200" name="Picture 8" descr="Hand help logo and symbols template icons app - Download Free ...">
            <a:extLst>
              <a:ext uri="{FF2B5EF4-FFF2-40B4-BE49-F238E27FC236}">
                <a16:creationId xmlns:a16="http://schemas.microsoft.com/office/drawing/2014/main" id="{36A7BE75-07B1-4E85-9353-5731656D160F}"/>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2171" t="8211" r="12512" b="13593"/>
          <a:stretch/>
        </p:blipFill>
        <p:spPr bwMode="auto">
          <a:xfrm>
            <a:off x="11057436" y="3285142"/>
            <a:ext cx="717552" cy="585817"/>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9D9E8077-9ACA-4632-B19F-A866637D234B}"/>
              </a:ext>
            </a:extLst>
          </p:cNvPr>
          <p:cNvSpPr/>
          <p:nvPr/>
        </p:nvSpPr>
        <p:spPr>
          <a:xfrm>
            <a:off x="6201098" y="3250098"/>
            <a:ext cx="5619470" cy="2882996"/>
          </a:xfrm>
          <a:prstGeom prst="rect">
            <a:avLst/>
          </a:prstGeom>
          <a:noFill/>
          <a:ln w="38100">
            <a:solidFill>
              <a:srgbClr val="2E79BB"/>
            </a:solidFill>
          </a:ln>
        </p:spPr>
        <p:style>
          <a:lnRef idx="2">
            <a:schemeClr val="accent1">
              <a:shade val="50000"/>
            </a:schemeClr>
          </a:lnRef>
          <a:fillRef idx="1">
            <a:schemeClr val="accent1"/>
          </a:fillRef>
          <a:effectRef idx="0">
            <a:schemeClr val="accent1"/>
          </a:effectRef>
          <a:fontRef idx="minor">
            <a:schemeClr val="lt1"/>
          </a:fontRef>
        </p:style>
        <p:txBody>
          <a:bodyPr lIns="274320" tIns="548640" rIns="640080" bIns="182880" rtlCol="0" anchor="ctr"/>
          <a:lstStyle/>
          <a:p>
            <a:endParaRPr lang="en-US" sz="1400" dirty="0">
              <a:solidFill>
                <a:schemeClr val="tx1"/>
              </a:solidFill>
              <a:latin typeface="Arial" charset="0"/>
              <a:ea typeface="Arial" charset="0"/>
              <a:cs typeface="Arial" charset="0"/>
            </a:endParaRPr>
          </a:p>
        </p:txBody>
      </p:sp>
      <p:sp>
        <p:nvSpPr>
          <p:cNvPr id="15" name="Footer Placeholder 2">
            <a:extLst>
              <a:ext uri="{FF2B5EF4-FFF2-40B4-BE49-F238E27FC236}">
                <a16:creationId xmlns:a16="http://schemas.microsoft.com/office/drawing/2014/main" id="{686A16B8-01FC-426A-8AEA-BC098DA3E21E}"/>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16" name="Slide Number Placeholder 3">
            <a:extLst>
              <a:ext uri="{FF2B5EF4-FFF2-40B4-BE49-F238E27FC236}">
                <a16:creationId xmlns:a16="http://schemas.microsoft.com/office/drawing/2014/main" id="{D59ECD0A-B106-45DE-89A7-E5CBF46C23D8}"/>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2</a:t>
            </a:fld>
            <a:endParaRPr lang="en-US" sz="900" dirty="0">
              <a:solidFill>
                <a:schemeClr val="accent3"/>
              </a:solidFill>
            </a:endParaRPr>
          </a:p>
        </p:txBody>
      </p:sp>
      <p:pic>
        <p:nvPicPr>
          <p:cNvPr id="18" name="Picture 17" descr="A picture containing clock&#10;&#10;Description automatically generated">
            <a:extLst>
              <a:ext uri="{FF2B5EF4-FFF2-40B4-BE49-F238E27FC236}">
                <a16:creationId xmlns:a16="http://schemas.microsoft.com/office/drawing/2014/main" id="{625C8EA5-A348-418E-8A72-51D4B33920D8}"/>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l="4465" r="1826" b="9602"/>
          <a:stretch/>
        </p:blipFill>
        <p:spPr>
          <a:xfrm>
            <a:off x="5277308" y="297202"/>
            <a:ext cx="649358" cy="672603"/>
          </a:xfrm>
          <a:prstGeom prst="rect">
            <a:avLst/>
          </a:prstGeom>
        </p:spPr>
      </p:pic>
      <p:sp>
        <p:nvSpPr>
          <p:cNvPr id="22" name="TextBox 21">
            <a:extLst>
              <a:ext uri="{FF2B5EF4-FFF2-40B4-BE49-F238E27FC236}">
                <a16:creationId xmlns:a16="http://schemas.microsoft.com/office/drawing/2014/main" id="{EC820684-FBA5-40EB-B157-FC1FFB643B22}"/>
              </a:ext>
            </a:extLst>
          </p:cNvPr>
          <p:cNvSpPr txBox="1"/>
          <p:nvPr/>
        </p:nvSpPr>
        <p:spPr>
          <a:xfrm>
            <a:off x="6359264" y="1414348"/>
            <a:ext cx="5352775" cy="369332"/>
          </a:xfrm>
          <a:prstGeom prst="rect">
            <a:avLst/>
          </a:prstGeom>
          <a:noFill/>
        </p:spPr>
        <p:txBody>
          <a:bodyPr wrap="square" rtlCol="0">
            <a:spAutoFit/>
          </a:bodyPr>
          <a:lstStyle/>
          <a:p>
            <a:r>
              <a:rPr lang="en-US" b="1" dirty="0">
                <a:solidFill>
                  <a:srgbClr val="2E79BB"/>
                </a:solidFill>
                <a:latin typeface="Arial Black" charset="0"/>
                <a:ea typeface="Arial Black" charset="0"/>
                <a:cs typeface="Arial Black" charset="0"/>
              </a:rPr>
              <a:t>General Update:</a:t>
            </a:r>
          </a:p>
        </p:txBody>
      </p:sp>
      <p:sp>
        <p:nvSpPr>
          <p:cNvPr id="23" name="Rectangle 22">
            <a:extLst>
              <a:ext uri="{FF2B5EF4-FFF2-40B4-BE49-F238E27FC236}">
                <a16:creationId xmlns:a16="http://schemas.microsoft.com/office/drawing/2014/main" id="{D0479210-653F-4852-B6A3-79259EB6406C}"/>
              </a:ext>
            </a:extLst>
          </p:cNvPr>
          <p:cNvSpPr/>
          <p:nvPr/>
        </p:nvSpPr>
        <p:spPr>
          <a:xfrm>
            <a:off x="6359264" y="1788752"/>
            <a:ext cx="5352774" cy="1200329"/>
          </a:xfrm>
          <a:prstGeom prst="rect">
            <a:avLst/>
          </a:prstGeom>
        </p:spPr>
        <p:txBody>
          <a:bodyPr wrap="square">
            <a:spAutoFit/>
          </a:bodyPr>
          <a:lstStyle/>
          <a:p>
            <a:pPr marL="171450" indent="-171450">
              <a:buFont typeface="Arial" panose="020B0604020202020204" pitchFamily="34" charset="0"/>
              <a:buChar char="•"/>
            </a:pPr>
            <a:r>
              <a:rPr lang="en-US" sz="1200" dirty="0"/>
              <a:t>Claims team received RUMBA Target clean up request from Jeff on Oct 01, 2021, which consists of 543 Targets.</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200" dirty="0"/>
              <a:t>On Oct 18, 2021 – We have received Medicare Advantage check issue activity from Jeff, which consists of 362 items. </a:t>
            </a:r>
          </a:p>
          <a:p>
            <a:pPr marL="171450" indent="-171450">
              <a:buFont typeface="Arial" panose="020B0604020202020204" pitchFamily="34" charset="0"/>
              <a:buChar char="•"/>
            </a:pPr>
            <a:endParaRPr lang="en-US" sz="1200" dirty="0"/>
          </a:p>
        </p:txBody>
      </p:sp>
    </p:spTree>
    <p:extLst>
      <p:ext uri="{BB962C8B-B14F-4D97-AF65-F5344CB8AC3E}">
        <p14:creationId xmlns:p14="http://schemas.microsoft.com/office/powerpoint/2010/main" val="21327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699360E6-ACE9-46D3-8D5B-2242CEAD41FA}"/>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a:xfrm>
            <a:off x="184978" y="6225590"/>
            <a:ext cx="2149475" cy="576263"/>
          </a:xfrm>
        </p:spPr>
      </p:pic>
      <p:sp>
        <p:nvSpPr>
          <p:cNvPr id="9" name="Title 4">
            <a:extLst>
              <a:ext uri="{FF2B5EF4-FFF2-40B4-BE49-F238E27FC236}">
                <a16:creationId xmlns:a16="http://schemas.microsoft.com/office/drawing/2014/main" id="{7AC6D4BD-EE36-4E23-B891-56564EB3DBFC}"/>
              </a:ext>
            </a:extLst>
          </p:cNvPr>
          <p:cNvSpPr txBox="1">
            <a:spLocks/>
          </p:cNvSpPr>
          <p:nvPr/>
        </p:nvSpPr>
        <p:spPr>
          <a:xfrm>
            <a:off x="349857" y="353231"/>
            <a:ext cx="3824578" cy="36576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b="1" kern="1200">
                <a:solidFill>
                  <a:srgbClr val="001E60"/>
                </a:solidFill>
                <a:latin typeface="Arial" charset="0"/>
                <a:ea typeface="Arial" charset="0"/>
                <a:cs typeface="Arial" charset="0"/>
              </a:defRPr>
            </a:lvl1pPr>
          </a:lstStyle>
          <a:p>
            <a:r>
              <a:rPr lang="en-US" sz="2500" dirty="0">
                <a:latin typeface="Century Gothic" panose="020B0502020202020204" pitchFamily="34" charset="0"/>
              </a:rPr>
              <a:t>Aetna – SLA / KPI’s :</a:t>
            </a:r>
          </a:p>
        </p:txBody>
      </p:sp>
      <p:sp>
        <p:nvSpPr>
          <p:cNvPr id="4" name="TextBox 3">
            <a:extLst>
              <a:ext uri="{FF2B5EF4-FFF2-40B4-BE49-F238E27FC236}">
                <a16:creationId xmlns:a16="http://schemas.microsoft.com/office/drawing/2014/main" id="{BAF8C328-05C4-4FBE-A5EA-3ADC625E5581}"/>
              </a:ext>
            </a:extLst>
          </p:cNvPr>
          <p:cNvSpPr txBox="1"/>
          <p:nvPr/>
        </p:nvSpPr>
        <p:spPr>
          <a:xfrm>
            <a:off x="2790126" y="4183425"/>
            <a:ext cx="6771885" cy="1785104"/>
          </a:xfrm>
          <a:prstGeom prst="rect">
            <a:avLst/>
          </a:prstGeom>
          <a:noFill/>
        </p:spPr>
        <p:txBody>
          <a:bodyPr wrap="square" rtlCol="0">
            <a:spAutoFit/>
          </a:bodyPr>
          <a:lstStyle/>
          <a:p>
            <a:r>
              <a:rPr lang="en-US" b="1" u="sng" dirty="0"/>
              <a:t>Note : </a:t>
            </a:r>
          </a:p>
          <a:p>
            <a:endParaRPr lang="en-US" b="1" u="sng" dirty="0"/>
          </a:p>
          <a:p>
            <a:r>
              <a:rPr lang="en-US" sz="1400" b="1" dirty="0"/>
              <a:t>Billing : </a:t>
            </a:r>
            <a:r>
              <a:rPr lang="en-US" sz="1400" dirty="0"/>
              <a:t>We received volume in 6 KPI’s &amp; 1 SLA out of 6 Deliverables.</a:t>
            </a:r>
          </a:p>
          <a:p>
            <a:endParaRPr lang="en-US" sz="1400" dirty="0"/>
          </a:p>
          <a:p>
            <a:r>
              <a:rPr lang="en-US" sz="1400" b="1" dirty="0"/>
              <a:t>Cash Allocation : </a:t>
            </a:r>
            <a:r>
              <a:rPr lang="en-US" sz="1400" dirty="0"/>
              <a:t>We received volume in 28 KPI’s &amp; 1 SLA out of 31 Deliverables.</a:t>
            </a:r>
          </a:p>
          <a:p>
            <a:endParaRPr lang="en-US" sz="1400" dirty="0"/>
          </a:p>
          <a:p>
            <a:r>
              <a:rPr lang="en-US" sz="1400" b="1" dirty="0"/>
              <a:t>Claims R &amp; R : </a:t>
            </a:r>
            <a:r>
              <a:rPr lang="en-US" sz="1400" dirty="0"/>
              <a:t>We received volume in 12 KPI’s &amp; 1 SLA out of 14 Deliverables.</a:t>
            </a:r>
            <a:r>
              <a:rPr lang="en-US" dirty="0"/>
              <a:t>	</a:t>
            </a:r>
          </a:p>
        </p:txBody>
      </p:sp>
      <p:sp>
        <p:nvSpPr>
          <p:cNvPr id="2" name="Footer Placeholder 2">
            <a:extLst>
              <a:ext uri="{FF2B5EF4-FFF2-40B4-BE49-F238E27FC236}">
                <a16:creationId xmlns:a16="http://schemas.microsoft.com/office/drawing/2014/main" id="{0C6D08D3-88A8-45B5-B8A3-017AFDF6125B}"/>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7" name="Slide Number Placeholder 3">
            <a:extLst>
              <a:ext uri="{FF2B5EF4-FFF2-40B4-BE49-F238E27FC236}">
                <a16:creationId xmlns:a16="http://schemas.microsoft.com/office/drawing/2014/main" id="{02E8B779-85ED-486E-B1C3-81E1B2659752}"/>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3</a:t>
            </a:fld>
            <a:endParaRPr lang="en-US" sz="900" dirty="0">
              <a:solidFill>
                <a:schemeClr val="accent3"/>
              </a:solidFill>
            </a:endParaRPr>
          </a:p>
        </p:txBody>
      </p:sp>
      <p:pic>
        <p:nvPicPr>
          <p:cNvPr id="8" name="Picture 7">
            <a:extLst>
              <a:ext uri="{FF2B5EF4-FFF2-40B4-BE49-F238E27FC236}">
                <a16:creationId xmlns:a16="http://schemas.microsoft.com/office/drawing/2014/main" id="{65B06E94-D687-430A-B74C-0C7BEDC991F3}"/>
              </a:ext>
            </a:extLst>
          </p:cNvPr>
          <p:cNvPicPr>
            <a:picLocks noChangeAspect="1"/>
          </p:cNvPicPr>
          <p:nvPr/>
        </p:nvPicPr>
        <p:blipFill>
          <a:blip r:embed="rId3"/>
          <a:stretch>
            <a:fillRect/>
          </a:stretch>
        </p:blipFill>
        <p:spPr>
          <a:xfrm>
            <a:off x="2903054" y="1479658"/>
            <a:ext cx="5857539" cy="2468880"/>
          </a:xfrm>
          <a:prstGeom prst="rect">
            <a:avLst/>
          </a:prstGeom>
        </p:spPr>
      </p:pic>
    </p:spTree>
    <p:extLst>
      <p:ext uri="{BB962C8B-B14F-4D97-AF65-F5344CB8AC3E}">
        <p14:creationId xmlns:p14="http://schemas.microsoft.com/office/powerpoint/2010/main" val="1496186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699360E6-ACE9-46D3-8D5B-2242CEAD41FA}"/>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a:xfrm>
            <a:off x="184978" y="6500698"/>
            <a:ext cx="1123317" cy="301155"/>
          </a:xfrm>
        </p:spPr>
      </p:pic>
      <p:sp>
        <p:nvSpPr>
          <p:cNvPr id="9" name="Title 4">
            <a:extLst>
              <a:ext uri="{FF2B5EF4-FFF2-40B4-BE49-F238E27FC236}">
                <a16:creationId xmlns:a16="http://schemas.microsoft.com/office/drawing/2014/main" id="{7AC6D4BD-EE36-4E23-B891-56564EB3DBFC}"/>
              </a:ext>
            </a:extLst>
          </p:cNvPr>
          <p:cNvSpPr txBox="1">
            <a:spLocks/>
          </p:cNvSpPr>
          <p:nvPr/>
        </p:nvSpPr>
        <p:spPr>
          <a:xfrm>
            <a:off x="349856" y="142215"/>
            <a:ext cx="9072439" cy="36576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b="1" kern="1200">
                <a:solidFill>
                  <a:srgbClr val="001E60"/>
                </a:solidFill>
                <a:latin typeface="Arial" charset="0"/>
                <a:ea typeface="Arial" charset="0"/>
                <a:cs typeface="Arial" charset="0"/>
              </a:defRPr>
            </a:lvl1pPr>
          </a:lstStyle>
          <a:p>
            <a:r>
              <a:rPr lang="en-US" sz="2500" dirty="0">
                <a:latin typeface="Century Gothic" panose="020B0502020202020204" pitchFamily="34" charset="0"/>
              </a:rPr>
              <a:t>Aetna – Claims R &amp; R – Volume Trend Analysis</a:t>
            </a:r>
            <a:r>
              <a:rPr lang="en-US" sz="2000" dirty="0">
                <a:latin typeface="Century Gothic" panose="020B0502020202020204" pitchFamily="34" charset="0"/>
              </a:rPr>
              <a:t>:</a:t>
            </a:r>
          </a:p>
        </p:txBody>
      </p:sp>
      <p:sp>
        <p:nvSpPr>
          <p:cNvPr id="2" name="Footer Placeholder 2">
            <a:extLst>
              <a:ext uri="{FF2B5EF4-FFF2-40B4-BE49-F238E27FC236}">
                <a16:creationId xmlns:a16="http://schemas.microsoft.com/office/drawing/2014/main" id="{DC504344-A487-4FF3-B22B-D590C48FCEDD}"/>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4" name="Slide Number Placeholder 3">
            <a:extLst>
              <a:ext uri="{FF2B5EF4-FFF2-40B4-BE49-F238E27FC236}">
                <a16:creationId xmlns:a16="http://schemas.microsoft.com/office/drawing/2014/main" id="{AFA41AFB-04A1-4516-9102-DEF639D372DB}"/>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4</a:t>
            </a:fld>
            <a:endParaRPr lang="en-US" sz="900" dirty="0">
              <a:solidFill>
                <a:schemeClr val="accent3"/>
              </a:solidFill>
            </a:endParaRPr>
          </a:p>
        </p:txBody>
      </p:sp>
      <p:sp>
        <p:nvSpPr>
          <p:cNvPr id="10" name="Rectangle 9">
            <a:extLst>
              <a:ext uri="{FF2B5EF4-FFF2-40B4-BE49-F238E27FC236}">
                <a16:creationId xmlns:a16="http://schemas.microsoft.com/office/drawing/2014/main" id="{91B396BF-A655-4A9C-9506-77BF56A4FDE1}"/>
              </a:ext>
            </a:extLst>
          </p:cNvPr>
          <p:cNvSpPr/>
          <p:nvPr/>
        </p:nvSpPr>
        <p:spPr>
          <a:xfrm>
            <a:off x="572572" y="5744351"/>
            <a:ext cx="11619427" cy="861774"/>
          </a:xfrm>
          <a:prstGeom prst="rect">
            <a:avLst/>
          </a:prstGeom>
        </p:spPr>
        <p:txBody>
          <a:bodyPr wrap="square">
            <a:spAutoFit/>
          </a:bodyPr>
          <a:lstStyle/>
          <a:p>
            <a:r>
              <a:rPr lang="en-US" sz="1400" b="1" dirty="0"/>
              <a:t>Note :</a:t>
            </a:r>
          </a:p>
          <a:p>
            <a:pPr marL="171450" indent="-171450">
              <a:buFont typeface="Arial" panose="020B0604020202020204" pitchFamily="34" charset="0"/>
              <a:buChar char="•"/>
            </a:pPr>
            <a:r>
              <a:rPr lang="en-US" sz="1200" dirty="0"/>
              <a:t>We have received RUMBA Target clean up request from Jeff on Oct 01, 2021, which consists of 543 Targets. Team have completed those clean up request on Oct 05,2021. (532 Workable, 11 Non-Workable).</a:t>
            </a:r>
          </a:p>
          <a:p>
            <a:pPr marL="171450" indent="-171450">
              <a:buFont typeface="Arial" panose="020B0604020202020204" pitchFamily="34" charset="0"/>
              <a:buChar char="•"/>
            </a:pPr>
            <a:r>
              <a:rPr lang="en-US" sz="1200" dirty="0"/>
              <a:t>On Oct 18, 2021 – We have received Medicare Advantage check issue activity from Jeff, which consists of 362 DCU’s. </a:t>
            </a:r>
          </a:p>
        </p:txBody>
      </p:sp>
      <p:pic>
        <p:nvPicPr>
          <p:cNvPr id="12" name="Picture 11">
            <a:extLst>
              <a:ext uri="{FF2B5EF4-FFF2-40B4-BE49-F238E27FC236}">
                <a16:creationId xmlns:a16="http://schemas.microsoft.com/office/drawing/2014/main" id="{8586C315-AED2-40E5-A495-6333D76AF568}"/>
              </a:ext>
            </a:extLst>
          </p:cNvPr>
          <p:cNvPicPr>
            <a:picLocks noChangeAspect="1"/>
          </p:cNvPicPr>
          <p:nvPr/>
        </p:nvPicPr>
        <p:blipFill>
          <a:blip r:embed="rId3"/>
          <a:stretch>
            <a:fillRect/>
          </a:stretch>
        </p:blipFill>
        <p:spPr>
          <a:xfrm>
            <a:off x="572572" y="581053"/>
            <a:ext cx="5169856" cy="2578832"/>
          </a:xfrm>
          <a:prstGeom prst="rect">
            <a:avLst/>
          </a:prstGeom>
        </p:spPr>
      </p:pic>
      <p:pic>
        <p:nvPicPr>
          <p:cNvPr id="14" name="Picture 13">
            <a:extLst>
              <a:ext uri="{FF2B5EF4-FFF2-40B4-BE49-F238E27FC236}">
                <a16:creationId xmlns:a16="http://schemas.microsoft.com/office/drawing/2014/main" id="{371892B9-2112-4F24-A950-9B64C07D2BAB}"/>
              </a:ext>
            </a:extLst>
          </p:cNvPr>
          <p:cNvPicPr>
            <a:picLocks noChangeAspect="1"/>
          </p:cNvPicPr>
          <p:nvPr/>
        </p:nvPicPr>
        <p:blipFill>
          <a:blip r:embed="rId4"/>
          <a:stretch>
            <a:fillRect/>
          </a:stretch>
        </p:blipFill>
        <p:spPr>
          <a:xfrm>
            <a:off x="5827312" y="541235"/>
            <a:ext cx="5285690" cy="2584928"/>
          </a:xfrm>
          <a:prstGeom prst="rect">
            <a:avLst/>
          </a:prstGeom>
        </p:spPr>
      </p:pic>
      <p:pic>
        <p:nvPicPr>
          <p:cNvPr id="16" name="Picture 15">
            <a:extLst>
              <a:ext uri="{FF2B5EF4-FFF2-40B4-BE49-F238E27FC236}">
                <a16:creationId xmlns:a16="http://schemas.microsoft.com/office/drawing/2014/main" id="{92EF7B2B-F660-4FBB-AD93-B98C6B1D6F88}"/>
              </a:ext>
            </a:extLst>
          </p:cNvPr>
          <p:cNvPicPr>
            <a:picLocks noChangeAspect="1"/>
          </p:cNvPicPr>
          <p:nvPr/>
        </p:nvPicPr>
        <p:blipFill>
          <a:blip r:embed="rId5"/>
          <a:stretch>
            <a:fillRect/>
          </a:stretch>
        </p:blipFill>
        <p:spPr>
          <a:xfrm>
            <a:off x="456738" y="3189314"/>
            <a:ext cx="5285690" cy="2584928"/>
          </a:xfrm>
          <a:prstGeom prst="rect">
            <a:avLst/>
          </a:prstGeom>
        </p:spPr>
      </p:pic>
      <p:pic>
        <p:nvPicPr>
          <p:cNvPr id="18" name="Picture 17">
            <a:extLst>
              <a:ext uri="{FF2B5EF4-FFF2-40B4-BE49-F238E27FC236}">
                <a16:creationId xmlns:a16="http://schemas.microsoft.com/office/drawing/2014/main" id="{AEA44430-36A9-4764-ACD3-B12426F75F74}"/>
              </a:ext>
            </a:extLst>
          </p:cNvPr>
          <p:cNvPicPr>
            <a:picLocks noChangeAspect="1"/>
          </p:cNvPicPr>
          <p:nvPr/>
        </p:nvPicPr>
        <p:blipFill>
          <a:blip r:embed="rId6"/>
          <a:stretch>
            <a:fillRect/>
          </a:stretch>
        </p:blipFill>
        <p:spPr>
          <a:xfrm>
            <a:off x="5827312" y="3177121"/>
            <a:ext cx="5279594" cy="2597121"/>
          </a:xfrm>
          <a:prstGeom prst="rect">
            <a:avLst/>
          </a:prstGeom>
        </p:spPr>
      </p:pic>
    </p:spTree>
    <p:extLst>
      <p:ext uri="{BB962C8B-B14F-4D97-AF65-F5344CB8AC3E}">
        <p14:creationId xmlns:p14="http://schemas.microsoft.com/office/powerpoint/2010/main" val="1515733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699360E6-ACE9-46D3-8D5B-2242CEAD41FA}"/>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a:xfrm>
            <a:off x="184978" y="6225590"/>
            <a:ext cx="2149475" cy="576263"/>
          </a:xfrm>
        </p:spPr>
      </p:pic>
      <p:sp>
        <p:nvSpPr>
          <p:cNvPr id="9" name="Title 4">
            <a:extLst>
              <a:ext uri="{FF2B5EF4-FFF2-40B4-BE49-F238E27FC236}">
                <a16:creationId xmlns:a16="http://schemas.microsoft.com/office/drawing/2014/main" id="{7AC6D4BD-EE36-4E23-B891-56564EB3DBFC}"/>
              </a:ext>
            </a:extLst>
          </p:cNvPr>
          <p:cNvSpPr txBox="1">
            <a:spLocks/>
          </p:cNvSpPr>
          <p:nvPr/>
        </p:nvSpPr>
        <p:spPr>
          <a:xfrm>
            <a:off x="96633" y="184415"/>
            <a:ext cx="10341590" cy="36576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b="1" kern="1200">
                <a:solidFill>
                  <a:srgbClr val="001E60"/>
                </a:solidFill>
                <a:latin typeface="Arial" charset="0"/>
                <a:ea typeface="Arial" charset="0"/>
                <a:cs typeface="Arial" charset="0"/>
              </a:defRPr>
            </a:lvl1pPr>
          </a:lstStyle>
          <a:p>
            <a:r>
              <a:rPr lang="en-US" sz="2500" dirty="0">
                <a:latin typeface="Century Gothic" panose="020B0502020202020204" pitchFamily="34" charset="0"/>
              </a:rPr>
              <a:t>Aetna – KPI Tracker Claims from Oct 25 to Oct 29, 2021 :</a:t>
            </a:r>
          </a:p>
        </p:txBody>
      </p:sp>
      <p:sp>
        <p:nvSpPr>
          <p:cNvPr id="2" name="Footer Placeholder 2">
            <a:extLst>
              <a:ext uri="{FF2B5EF4-FFF2-40B4-BE49-F238E27FC236}">
                <a16:creationId xmlns:a16="http://schemas.microsoft.com/office/drawing/2014/main" id="{2DC34800-5DDF-4695-9E94-F9E7014C5874}"/>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4" name="Slide Number Placeholder 3">
            <a:extLst>
              <a:ext uri="{FF2B5EF4-FFF2-40B4-BE49-F238E27FC236}">
                <a16:creationId xmlns:a16="http://schemas.microsoft.com/office/drawing/2014/main" id="{814A1566-F213-423E-9AE6-7A5173536E7D}"/>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5</a:t>
            </a:fld>
            <a:endParaRPr lang="en-US" sz="900" dirty="0">
              <a:solidFill>
                <a:schemeClr val="accent3"/>
              </a:solidFill>
            </a:endParaRPr>
          </a:p>
        </p:txBody>
      </p:sp>
      <p:pic>
        <p:nvPicPr>
          <p:cNvPr id="6" name="Picture 5">
            <a:extLst>
              <a:ext uri="{FF2B5EF4-FFF2-40B4-BE49-F238E27FC236}">
                <a16:creationId xmlns:a16="http://schemas.microsoft.com/office/drawing/2014/main" id="{33E4EC21-77DB-44EF-816C-91458AD5B818}"/>
              </a:ext>
            </a:extLst>
          </p:cNvPr>
          <p:cNvPicPr>
            <a:picLocks noChangeAspect="1"/>
          </p:cNvPicPr>
          <p:nvPr/>
        </p:nvPicPr>
        <p:blipFill>
          <a:blip r:embed="rId3"/>
          <a:stretch>
            <a:fillRect/>
          </a:stretch>
        </p:blipFill>
        <p:spPr>
          <a:xfrm>
            <a:off x="693335" y="790574"/>
            <a:ext cx="10805329" cy="4480560"/>
          </a:xfrm>
          <a:prstGeom prst="rect">
            <a:avLst/>
          </a:prstGeom>
        </p:spPr>
      </p:pic>
    </p:spTree>
    <p:extLst>
      <p:ext uri="{BB962C8B-B14F-4D97-AF65-F5344CB8AC3E}">
        <p14:creationId xmlns:p14="http://schemas.microsoft.com/office/powerpoint/2010/main" val="2750294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699360E6-ACE9-46D3-8D5B-2242CEAD41FA}"/>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a:xfrm>
            <a:off x="184978" y="6265346"/>
            <a:ext cx="2149475" cy="576263"/>
          </a:xfrm>
        </p:spPr>
      </p:pic>
      <p:sp>
        <p:nvSpPr>
          <p:cNvPr id="9" name="Title 4">
            <a:extLst>
              <a:ext uri="{FF2B5EF4-FFF2-40B4-BE49-F238E27FC236}">
                <a16:creationId xmlns:a16="http://schemas.microsoft.com/office/drawing/2014/main" id="{7AC6D4BD-EE36-4E23-B891-56564EB3DBFC}"/>
              </a:ext>
            </a:extLst>
          </p:cNvPr>
          <p:cNvSpPr txBox="1">
            <a:spLocks/>
          </p:cNvSpPr>
          <p:nvPr/>
        </p:nvSpPr>
        <p:spPr>
          <a:xfrm>
            <a:off x="349856" y="170351"/>
            <a:ext cx="9072439" cy="36576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b="1" kern="1200">
                <a:solidFill>
                  <a:srgbClr val="001E60"/>
                </a:solidFill>
                <a:latin typeface="Arial" charset="0"/>
                <a:ea typeface="Arial" charset="0"/>
                <a:cs typeface="Arial" charset="0"/>
              </a:defRPr>
            </a:lvl1pPr>
          </a:lstStyle>
          <a:p>
            <a:r>
              <a:rPr lang="en-US" sz="2500" dirty="0">
                <a:latin typeface="Century Gothic" panose="020B0502020202020204" pitchFamily="34" charset="0"/>
              </a:rPr>
              <a:t>Aetna –SFB Billing – Volume Trend Analysis:</a:t>
            </a:r>
          </a:p>
        </p:txBody>
      </p:sp>
      <p:sp>
        <p:nvSpPr>
          <p:cNvPr id="10" name="Rectangle 9">
            <a:extLst>
              <a:ext uri="{FF2B5EF4-FFF2-40B4-BE49-F238E27FC236}">
                <a16:creationId xmlns:a16="http://schemas.microsoft.com/office/drawing/2014/main" id="{91B396BF-A655-4A9C-9506-77BF56A4FDE1}"/>
              </a:ext>
            </a:extLst>
          </p:cNvPr>
          <p:cNvSpPr/>
          <p:nvPr/>
        </p:nvSpPr>
        <p:spPr>
          <a:xfrm>
            <a:off x="1120132" y="5785651"/>
            <a:ext cx="10886890" cy="507831"/>
          </a:xfrm>
          <a:prstGeom prst="rect">
            <a:avLst/>
          </a:prstGeom>
        </p:spPr>
        <p:txBody>
          <a:bodyPr wrap="square">
            <a:spAutoFit/>
          </a:bodyPr>
          <a:lstStyle/>
          <a:p>
            <a:r>
              <a:rPr lang="en-US" sz="1400" b="1" dirty="0"/>
              <a:t>Note : </a:t>
            </a:r>
          </a:p>
          <a:p>
            <a:pPr marL="171450" indent="-171450">
              <a:buFont typeface="Arial" panose="020B0604020202020204" pitchFamily="34" charset="0"/>
              <a:buChar char="•"/>
            </a:pPr>
            <a:r>
              <a:rPr lang="en-US" sz="1200" dirty="0"/>
              <a:t>We have received updated plans from customer on the second week of October’2021.</a:t>
            </a:r>
          </a:p>
        </p:txBody>
      </p:sp>
      <p:sp>
        <p:nvSpPr>
          <p:cNvPr id="2" name="Footer Placeholder 2">
            <a:extLst>
              <a:ext uri="{FF2B5EF4-FFF2-40B4-BE49-F238E27FC236}">
                <a16:creationId xmlns:a16="http://schemas.microsoft.com/office/drawing/2014/main" id="{C92CA716-B97D-4547-B589-C7FE68D8FAEA}"/>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4" name="Slide Number Placeholder 3">
            <a:extLst>
              <a:ext uri="{FF2B5EF4-FFF2-40B4-BE49-F238E27FC236}">
                <a16:creationId xmlns:a16="http://schemas.microsoft.com/office/drawing/2014/main" id="{EFE6524E-4EE7-429D-B8FB-2872BB9C5E65}"/>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6</a:t>
            </a:fld>
            <a:endParaRPr lang="en-US" sz="900" dirty="0">
              <a:solidFill>
                <a:schemeClr val="accent3"/>
              </a:solidFill>
            </a:endParaRPr>
          </a:p>
        </p:txBody>
      </p:sp>
      <p:pic>
        <p:nvPicPr>
          <p:cNvPr id="8" name="Picture 7">
            <a:extLst>
              <a:ext uri="{FF2B5EF4-FFF2-40B4-BE49-F238E27FC236}">
                <a16:creationId xmlns:a16="http://schemas.microsoft.com/office/drawing/2014/main" id="{06844B44-02F0-4049-8C56-6E961EDFE814}"/>
              </a:ext>
            </a:extLst>
          </p:cNvPr>
          <p:cNvPicPr>
            <a:picLocks noChangeAspect="1"/>
          </p:cNvPicPr>
          <p:nvPr/>
        </p:nvPicPr>
        <p:blipFill>
          <a:blip r:embed="rId3"/>
          <a:stretch>
            <a:fillRect/>
          </a:stretch>
        </p:blipFill>
        <p:spPr>
          <a:xfrm>
            <a:off x="717950" y="691955"/>
            <a:ext cx="5194242" cy="2511770"/>
          </a:xfrm>
          <a:prstGeom prst="rect">
            <a:avLst/>
          </a:prstGeom>
        </p:spPr>
      </p:pic>
      <p:pic>
        <p:nvPicPr>
          <p:cNvPr id="12" name="Picture 11">
            <a:extLst>
              <a:ext uri="{FF2B5EF4-FFF2-40B4-BE49-F238E27FC236}">
                <a16:creationId xmlns:a16="http://schemas.microsoft.com/office/drawing/2014/main" id="{32C7FD42-F94A-44E0-AB5B-5805956AFB16}"/>
              </a:ext>
            </a:extLst>
          </p:cNvPr>
          <p:cNvPicPr>
            <a:picLocks noChangeAspect="1"/>
          </p:cNvPicPr>
          <p:nvPr/>
        </p:nvPicPr>
        <p:blipFill>
          <a:blip r:embed="rId4"/>
          <a:stretch>
            <a:fillRect/>
          </a:stretch>
        </p:blipFill>
        <p:spPr>
          <a:xfrm>
            <a:off x="5957916" y="648874"/>
            <a:ext cx="5279594" cy="2523963"/>
          </a:xfrm>
          <a:prstGeom prst="rect">
            <a:avLst/>
          </a:prstGeom>
        </p:spPr>
      </p:pic>
      <p:pic>
        <p:nvPicPr>
          <p:cNvPr id="16" name="Picture 15">
            <a:extLst>
              <a:ext uri="{FF2B5EF4-FFF2-40B4-BE49-F238E27FC236}">
                <a16:creationId xmlns:a16="http://schemas.microsoft.com/office/drawing/2014/main" id="{8EC87B64-EDBE-4225-B83B-4AB163ABE1AE}"/>
              </a:ext>
            </a:extLst>
          </p:cNvPr>
          <p:cNvPicPr>
            <a:picLocks noChangeAspect="1"/>
          </p:cNvPicPr>
          <p:nvPr/>
        </p:nvPicPr>
        <p:blipFill>
          <a:blip r:embed="rId5"/>
          <a:stretch>
            <a:fillRect/>
          </a:stretch>
        </p:blipFill>
        <p:spPr>
          <a:xfrm>
            <a:off x="620443" y="3298143"/>
            <a:ext cx="5285690" cy="2523963"/>
          </a:xfrm>
          <a:prstGeom prst="rect">
            <a:avLst/>
          </a:prstGeom>
        </p:spPr>
      </p:pic>
      <p:pic>
        <p:nvPicPr>
          <p:cNvPr id="20" name="Picture 19">
            <a:extLst>
              <a:ext uri="{FF2B5EF4-FFF2-40B4-BE49-F238E27FC236}">
                <a16:creationId xmlns:a16="http://schemas.microsoft.com/office/drawing/2014/main" id="{E30B6C0D-1E98-4287-91DC-64AC74AFA8F7}"/>
              </a:ext>
            </a:extLst>
          </p:cNvPr>
          <p:cNvPicPr>
            <a:picLocks noChangeAspect="1"/>
          </p:cNvPicPr>
          <p:nvPr/>
        </p:nvPicPr>
        <p:blipFill>
          <a:blip r:embed="rId6"/>
          <a:stretch>
            <a:fillRect/>
          </a:stretch>
        </p:blipFill>
        <p:spPr>
          <a:xfrm>
            <a:off x="6096000" y="3237302"/>
            <a:ext cx="5285690" cy="2548349"/>
          </a:xfrm>
          <a:prstGeom prst="rect">
            <a:avLst/>
          </a:prstGeom>
        </p:spPr>
      </p:pic>
    </p:spTree>
    <p:extLst>
      <p:ext uri="{BB962C8B-B14F-4D97-AF65-F5344CB8AC3E}">
        <p14:creationId xmlns:p14="http://schemas.microsoft.com/office/powerpoint/2010/main" val="3540369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699360E6-ACE9-46D3-8D5B-2242CEAD41FA}"/>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a:xfrm>
            <a:off x="184978" y="6225590"/>
            <a:ext cx="2149475" cy="576263"/>
          </a:xfrm>
        </p:spPr>
      </p:pic>
      <p:sp>
        <p:nvSpPr>
          <p:cNvPr id="9" name="Title 4">
            <a:extLst>
              <a:ext uri="{FF2B5EF4-FFF2-40B4-BE49-F238E27FC236}">
                <a16:creationId xmlns:a16="http://schemas.microsoft.com/office/drawing/2014/main" id="{7AC6D4BD-EE36-4E23-B891-56564EB3DBFC}"/>
              </a:ext>
            </a:extLst>
          </p:cNvPr>
          <p:cNvSpPr txBox="1">
            <a:spLocks/>
          </p:cNvSpPr>
          <p:nvPr/>
        </p:nvSpPr>
        <p:spPr>
          <a:xfrm>
            <a:off x="172277" y="148641"/>
            <a:ext cx="10341590" cy="36576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b="1" kern="1200">
                <a:solidFill>
                  <a:srgbClr val="001E60"/>
                </a:solidFill>
                <a:latin typeface="Arial" charset="0"/>
                <a:ea typeface="Arial" charset="0"/>
                <a:cs typeface="Arial" charset="0"/>
              </a:defRPr>
            </a:lvl1pPr>
          </a:lstStyle>
          <a:p>
            <a:r>
              <a:rPr lang="en-US" sz="2500" dirty="0">
                <a:latin typeface="Century Gothic" panose="020B0502020202020204" pitchFamily="34" charset="0"/>
              </a:rPr>
              <a:t>Aetna – KPI Tracker Billing from Oct 25 to Oct 29, 2021 :</a:t>
            </a:r>
          </a:p>
        </p:txBody>
      </p:sp>
      <p:sp>
        <p:nvSpPr>
          <p:cNvPr id="2" name="Footer Placeholder 2">
            <a:extLst>
              <a:ext uri="{FF2B5EF4-FFF2-40B4-BE49-F238E27FC236}">
                <a16:creationId xmlns:a16="http://schemas.microsoft.com/office/drawing/2014/main" id="{1E608072-62A9-4011-9F8C-F4D84E827186}"/>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6" name="Slide Number Placeholder 3">
            <a:extLst>
              <a:ext uri="{FF2B5EF4-FFF2-40B4-BE49-F238E27FC236}">
                <a16:creationId xmlns:a16="http://schemas.microsoft.com/office/drawing/2014/main" id="{B7D7D6DA-F1C4-45AD-BCF0-39F38000B90A}"/>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7</a:t>
            </a:fld>
            <a:endParaRPr lang="en-US" sz="900" dirty="0">
              <a:solidFill>
                <a:schemeClr val="accent3"/>
              </a:solidFill>
            </a:endParaRPr>
          </a:p>
        </p:txBody>
      </p:sp>
      <p:sp>
        <p:nvSpPr>
          <p:cNvPr id="8" name="TextBox 7">
            <a:extLst>
              <a:ext uri="{FF2B5EF4-FFF2-40B4-BE49-F238E27FC236}">
                <a16:creationId xmlns:a16="http://schemas.microsoft.com/office/drawing/2014/main" id="{F95C95BA-71D5-4B8F-8EA8-45519DC4DFBC}"/>
              </a:ext>
            </a:extLst>
          </p:cNvPr>
          <p:cNvSpPr txBox="1"/>
          <p:nvPr/>
        </p:nvSpPr>
        <p:spPr>
          <a:xfrm>
            <a:off x="435927" y="3873549"/>
            <a:ext cx="10341590" cy="400110"/>
          </a:xfrm>
          <a:prstGeom prst="rect">
            <a:avLst/>
          </a:prstGeom>
          <a:noFill/>
        </p:spPr>
        <p:txBody>
          <a:bodyPr wrap="square">
            <a:spAutoFit/>
          </a:bodyPr>
          <a:lstStyle/>
          <a:p>
            <a:r>
              <a:rPr lang="en-US" sz="2000" b="1" dirty="0">
                <a:solidFill>
                  <a:srgbClr val="001E60"/>
                </a:solidFill>
                <a:latin typeface="Century Gothic" panose="020B0502020202020204" pitchFamily="34" charset="0"/>
                <a:cs typeface="Arial" charset="0"/>
              </a:rPr>
              <a:t>Returned Check process : </a:t>
            </a:r>
          </a:p>
        </p:txBody>
      </p:sp>
      <p:sp>
        <p:nvSpPr>
          <p:cNvPr id="7" name="TextBox 6">
            <a:extLst>
              <a:ext uri="{FF2B5EF4-FFF2-40B4-BE49-F238E27FC236}">
                <a16:creationId xmlns:a16="http://schemas.microsoft.com/office/drawing/2014/main" id="{7B7F6526-9A69-465E-974D-DC80CF297A81}"/>
              </a:ext>
            </a:extLst>
          </p:cNvPr>
          <p:cNvSpPr txBox="1"/>
          <p:nvPr/>
        </p:nvSpPr>
        <p:spPr>
          <a:xfrm>
            <a:off x="7403543" y="4731783"/>
            <a:ext cx="5230090" cy="1077218"/>
          </a:xfrm>
          <a:prstGeom prst="rect">
            <a:avLst/>
          </a:prstGeom>
          <a:noFill/>
        </p:spPr>
        <p:txBody>
          <a:bodyPr wrap="square" rtlCol="0">
            <a:spAutoFit/>
          </a:bodyPr>
          <a:lstStyle/>
          <a:p>
            <a:r>
              <a:rPr lang="en-US" b="1" dirty="0"/>
              <a:t>Note :</a:t>
            </a:r>
          </a:p>
          <a:p>
            <a:endParaRPr lang="en-US" b="1" dirty="0"/>
          </a:p>
          <a:p>
            <a:pPr marL="285750" indent="-285750">
              <a:buFont typeface="Arial" panose="020B0604020202020204" pitchFamily="34" charset="0"/>
              <a:buChar char="•"/>
            </a:pPr>
            <a:r>
              <a:rPr lang="en-US" sz="1400" dirty="0"/>
              <a:t>Processed 14 – Duplicate – DCN’s</a:t>
            </a:r>
          </a:p>
          <a:p>
            <a:pPr marL="285750" indent="-285750">
              <a:buFont typeface="Arial" panose="020B0604020202020204" pitchFamily="34" charset="0"/>
              <a:buChar char="•"/>
            </a:pPr>
            <a:r>
              <a:rPr lang="en-US" sz="1400" dirty="0"/>
              <a:t>Processed 498 – Unique – DCN’s.</a:t>
            </a:r>
          </a:p>
        </p:txBody>
      </p:sp>
      <p:pic>
        <p:nvPicPr>
          <p:cNvPr id="3074" name="Picture 64">
            <a:extLst>
              <a:ext uri="{FF2B5EF4-FFF2-40B4-BE49-F238E27FC236}">
                <a16:creationId xmlns:a16="http://schemas.microsoft.com/office/drawing/2014/main" id="{E7AFB744-243B-4296-87A7-5D6EF906ED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927" y="4288713"/>
            <a:ext cx="6967616" cy="2055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8" name="Picture 2">
            <a:extLst>
              <a:ext uri="{FF2B5EF4-FFF2-40B4-BE49-F238E27FC236}">
                <a16:creationId xmlns:a16="http://schemas.microsoft.com/office/drawing/2014/main" id="{C11F2373-6252-4DAB-99DA-DCF211828D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296" y="798899"/>
            <a:ext cx="11606689"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FD2A05AA-5EB5-4DF3-9F96-BCD05F42B189}"/>
              </a:ext>
            </a:extLst>
          </p:cNvPr>
          <p:cNvSpPr/>
          <p:nvPr/>
        </p:nvSpPr>
        <p:spPr>
          <a:xfrm>
            <a:off x="3237941" y="4854956"/>
            <a:ext cx="5186036" cy="923330"/>
          </a:xfrm>
          <a:prstGeom prst="rect">
            <a:avLst/>
          </a:prstGeom>
          <a:noFill/>
        </p:spPr>
        <p:txBody>
          <a:bodyPr wrap="non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rPr>
              <a:t>Need to update</a:t>
            </a:r>
          </a:p>
        </p:txBody>
      </p:sp>
    </p:spTree>
    <p:extLst>
      <p:ext uri="{BB962C8B-B14F-4D97-AF65-F5344CB8AC3E}">
        <p14:creationId xmlns:p14="http://schemas.microsoft.com/office/powerpoint/2010/main" val="1141187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699360E6-ACE9-46D3-8D5B-2242CEAD41FA}"/>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a:xfrm>
            <a:off x="184979" y="6287609"/>
            <a:ext cx="1918142" cy="514244"/>
          </a:xfrm>
        </p:spPr>
      </p:pic>
      <p:sp>
        <p:nvSpPr>
          <p:cNvPr id="9" name="Title 4">
            <a:extLst>
              <a:ext uri="{FF2B5EF4-FFF2-40B4-BE49-F238E27FC236}">
                <a16:creationId xmlns:a16="http://schemas.microsoft.com/office/drawing/2014/main" id="{7AC6D4BD-EE36-4E23-B891-56564EB3DBFC}"/>
              </a:ext>
            </a:extLst>
          </p:cNvPr>
          <p:cNvSpPr txBox="1">
            <a:spLocks/>
          </p:cNvSpPr>
          <p:nvPr/>
        </p:nvSpPr>
        <p:spPr>
          <a:xfrm>
            <a:off x="234621" y="102111"/>
            <a:ext cx="9072439" cy="36576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b="1" kern="1200">
                <a:solidFill>
                  <a:srgbClr val="001E60"/>
                </a:solidFill>
                <a:latin typeface="Arial" charset="0"/>
                <a:ea typeface="Arial" charset="0"/>
                <a:cs typeface="Arial" charset="0"/>
              </a:defRPr>
            </a:lvl1pPr>
          </a:lstStyle>
          <a:p>
            <a:r>
              <a:rPr lang="en-US" sz="2500" dirty="0">
                <a:latin typeface="Century Gothic" panose="020B0502020202020204" pitchFamily="34" charset="0"/>
              </a:rPr>
              <a:t>Aetna–Cash Allocation – Volume Trend Analysis:</a:t>
            </a:r>
          </a:p>
        </p:txBody>
      </p:sp>
      <p:sp>
        <p:nvSpPr>
          <p:cNvPr id="10" name="Rectangle 9">
            <a:extLst>
              <a:ext uri="{FF2B5EF4-FFF2-40B4-BE49-F238E27FC236}">
                <a16:creationId xmlns:a16="http://schemas.microsoft.com/office/drawing/2014/main" id="{6D15B77D-9EA8-4869-8378-691E1CEA321F}"/>
              </a:ext>
            </a:extLst>
          </p:cNvPr>
          <p:cNvSpPr/>
          <p:nvPr/>
        </p:nvSpPr>
        <p:spPr>
          <a:xfrm>
            <a:off x="720026" y="5717071"/>
            <a:ext cx="9940835" cy="492443"/>
          </a:xfrm>
          <a:prstGeom prst="rect">
            <a:avLst/>
          </a:prstGeom>
        </p:spPr>
        <p:txBody>
          <a:bodyPr wrap="square">
            <a:spAutoFit/>
          </a:bodyPr>
          <a:lstStyle/>
          <a:p>
            <a:r>
              <a:rPr lang="en-US" sz="1400" b="1" dirty="0"/>
              <a:t>Note :</a:t>
            </a:r>
          </a:p>
          <a:p>
            <a:pPr marL="171450" indent="-171450">
              <a:buFont typeface="Arial" panose="020B0604020202020204" pitchFamily="34" charset="0"/>
              <a:buChar char="•"/>
            </a:pPr>
            <a:r>
              <a:rPr lang="en-US" sz="1200" dirty="0"/>
              <a:t>Volumes are fluctuated in the month of Oct’21 and till now we have reached 70% of Oct’20 volumes till 3rd week of Oct’21.</a:t>
            </a:r>
          </a:p>
        </p:txBody>
      </p:sp>
      <p:sp>
        <p:nvSpPr>
          <p:cNvPr id="2" name="Footer Placeholder 2">
            <a:extLst>
              <a:ext uri="{FF2B5EF4-FFF2-40B4-BE49-F238E27FC236}">
                <a16:creationId xmlns:a16="http://schemas.microsoft.com/office/drawing/2014/main" id="{5D824B9F-362E-42EF-AA07-EC667C68AA72}"/>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4" name="Slide Number Placeholder 3">
            <a:extLst>
              <a:ext uri="{FF2B5EF4-FFF2-40B4-BE49-F238E27FC236}">
                <a16:creationId xmlns:a16="http://schemas.microsoft.com/office/drawing/2014/main" id="{7C523D28-0077-4E7E-9328-5AB988DE03D7}"/>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8</a:t>
            </a:fld>
            <a:endParaRPr lang="en-US" sz="900" dirty="0">
              <a:solidFill>
                <a:schemeClr val="accent3"/>
              </a:solidFill>
            </a:endParaRPr>
          </a:p>
        </p:txBody>
      </p:sp>
      <p:pic>
        <p:nvPicPr>
          <p:cNvPr id="5" name="Picture 4">
            <a:extLst>
              <a:ext uri="{FF2B5EF4-FFF2-40B4-BE49-F238E27FC236}">
                <a16:creationId xmlns:a16="http://schemas.microsoft.com/office/drawing/2014/main" id="{1D09DEE7-7D0A-4F38-88BC-1A829F797285}"/>
              </a:ext>
            </a:extLst>
          </p:cNvPr>
          <p:cNvPicPr>
            <a:picLocks noChangeAspect="1"/>
          </p:cNvPicPr>
          <p:nvPr/>
        </p:nvPicPr>
        <p:blipFill>
          <a:blip r:embed="rId3"/>
          <a:stretch>
            <a:fillRect/>
          </a:stretch>
        </p:blipFill>
        <p:spPr>
          <a:xfrm>
            <a:off x="756605" y="499646"/>
            <a:ext cx="5212532" cy="2475191"/>
          </a:xfrm>
          <a:prstGeom prst="rect">
            <a:avLst/>
          </a:prstGeom>
        </p:spPr>
      </p:pic>
      <p:pic>
        <p:nvPicPr>
          <p:cNvPr id="13" name="Picture 12">
            <a:extLst>
              <a:ext uri="{FF2B5EF4-FFF2-40B4-BE49-F238E27FC236}">
                <a16:creationId xmlns:a16="http://schemas.microsoft.com/office/drawing/2014/main" id="{195A35DB-2FA3-4534-A3C9-51158CDCFA55}"/>
              </a:ext>
            </a:extLst>
          </p:cNvPr>
          <p:cNvPicPr>
            <a:picLocks noChangeAspect="1"/>
          </p:cNvPicPr>
          <p:nvPr/>
        </p:nvPicPr>
        <p:blipFill>
          <a:blip r:embed="rId4"/>
          <a:stretch>
            <a:fillRect/>
          </a:stretch>
        </p:blipFill>
        <p:spPr>
          <a:xfrm>
            <a:off x="6089904" y="493550"/>
            <a:ext cx="5285690" cy="2481287"/>
          </a:xfrm>
          <a:prstGeom prst="rect">
            <a:avLst/>
          </a:prstGeom>
        </p:spPr>
      </p:pic>
      <p:pic>
        <p:nvPicPr>
          <p:cNvPr id="15" name="Picture 14">
            <a:extLst>
              <a:ext uri="{FF2B5EF4-FFF2-40B4-BE49-F238E27FC236}">
                <a16:creationId xmlns:a16="http://schemas.microsoft.com/office/drawing/2014/main" id="{C42DC0E0-81B3-4B0B-BA45-3D84B9E775FC}"/>
              </a:ext>
            </a:extLst>
          </p:cNvPr>
          <p:cNvPicPr>
            <a:picLocks noChangeAspect="1"/>
          </p:cNvPicPr>
          <p:nvPr/>
        </p:nvPicPr>
        <p:blipFill>
          <a:blip r:embed="rId5"/>
          <a:stretch>
            <a:fillRect/>
          </a:stretch>
        </p:blipFill>
        <p:spPr>
          <a:xfrm>
            <a:off x="725926" y="3052932"/>
            <a:ext cx="5285690" cy="2481287"/>
          </a:xfrm>
          <a:prstGeom prst="rect">
            <a:avLst/>
          </a:prstGeom>
        </p:spPr>
      </p:pic>
      <p:pic>
        <p:nvPicPr>
          <p:cNvPr id="17" name="Picture 16">
            <a:extLst>
              <a:ext uri="{FF2B5EF4-FFF2-40B4-BE49-F238E27FC236}">
                <a16:creationId xmlns:a16="http://schemas.microsoft.com/office/drawing/2014/main" id="{320343A4-288C-4363-B087-41397EDBAFD4}"/>
              </a:ext>
            </a:extLst>
          </p:cNvPr>
          <p:cNvPicPr>
            <a:picLocks noChangeAspect="1"/>
          </p:cNvPicPr>
          <p:nvPr/>
        </p:nvPicPr>
        <p:blipFill>
          <a:blip r:embed="rId6"/>
          <a:stretch>
            <a:fillRect/>
          </a:stretch>
        </p:blipFill>
        <p:spPr>
          <a:xfrm>
            <a:off x="6096000" y="3037690"/>
            <a:ext cx="5279594" cy="2511770"/>
          </a:xfrm>
          <a:prstGeom prst="rect">
            <a:avLst/>
          </a:prstGeom>
        </p:spPr>
      </p:pic>
    </p:spTree>
    <p:extLst>
      <p:ext uri="{BB962C8B-B14F-4D97-AF65-F5344CB8AC3E}">
        <p14:creationId xmlns:p14="http://schemas.microsoft.com/office/powerpoint/2010/main" val="2348245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699360E6-ACE9-46D3-8D5B-2242CEAD41FA}"/>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a:xfrm>
            <a:off x="184978" y="6225590"/>
            <a:ext cx="2149475" cy="576263"/>
          </a:xfrm>
        </p:spPr>
      </p:pic>
      <p:sp>
        <p:nvSpPr>
          <p:cNvPr id="9" name="Title 4">
            <a:extLst>
              <a:ext uri="{FF2B5EF4-FFF2-40B4-BE49-F238E27FC236}">
                <a16:creationId xmlns:a16="http://schemas.microsoft.com/office/drawing/2014/main" id="{7AC6D4BD-EE36-4E23-B891-56564EB3DBFC}"/>
              </a:ext>
            </a:extLst>
          </p:cNvPr>
          <p:cNvSpPr txBox="1">
            <a:spLocks/>
          </p:cNvSpPr>
          <p:nvPr/>
        </p:nvSpPr>
        <p:spPr>
          <a:xfrm>
            <a:off x="96632" y="48760"/>
            <a:ext cx="10993733" cy="36576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b="1" kern="1200">
                <a:solidFill>
                  <a:srgbClr val="001E60"/>
                </a:solidFill>
                <a:latin typeface="Arial" charset="0"/>
                <a:ea typeface="Arial" charset="0"/>
                <a:cs typeface="Arial" charset="0"/>
              </a:defRPr>
            </a:lvl1pPr>
          </a:lstStyle>
          <a:p>
            <a:r>
              <a:rPr lang="en-US" sz="2500" dirty="0">
                <a:latin typeface="Century Gothic" panose="020B0502020202020204" pitchFamily="34" charset="0"/>
              </a:rPr>
              <a:t>Aetna – KPI Tracker Cash Allocation from Oct 25 to Oct 29, 2021 (P1)</a:t>
            </a:r>
          </a:p>
        </p:txBody>
      </p:sp>
      <p:sp>
        <p:nvSpPr>
          <p:cNvPr id="2" name="Footer Placeholder 2">
            <a:extLst>
              <a:ext uri="{FF2B5EF4-FFF2-40B4-BE49-F238E27FC236}">
                <a16:creationId xmlns:a16="http://schemas.microsoft.com/office/drawing/2014/main" id="{39F674A0-9D16-4659-82B5-B4F02E8ADEED}"/>
              </a:ext>
            </a:extLst>
          </p:cNvPr>
          <p:cNvSpPr txBox="1">
            <a:spLocks/>
          </p:cNvSpPr>
          <p:nvPr/>
        </p:nvSpPr>
        <p:spPr>
          <a:xfrm>
            <a:off x="4369623" y="6492875"/>
            <a:ext cx="385277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PH" sz="900" dirty="0">
                <a:solidFill>
                  <a:schemeClr val="accent3"/>
                </a:solidFill>
              </a:rPr>
              <a:t>// © 2020 Sutherland Global Services, Inc. All Rights Reserved.	</a:t>
            </a:r>
          </a:p>
        </p:txBody>
      </p:sp>
      <p:sp>
        <p:nvSpPr>
          <p:cNvPr id="4" name="Slide Number Placeholder 3">
            <a:extLst>
              <a:ext uri="{FF2B5EF4-FFF2-40B4-BE49-F238E27FC236}">
                <a16:creationId xmlns:a16="http://schemas.microsoft.com/office/drawing/2014/main" id="{B6E18667-0087-4588-9D51-8A6DBED35C72}"/>
              </a:ext>
            </a:extLst>
          </p:cNvPr>
          <p:cNvSpPr txBox="1">
            <a:spLocks/>
          </p:cNvSpPr>
          <p:nvPr/>
        </p:nvSpPr>
        <p:spPr>
          <a:xfrm>
            <a:off x="4107593" y="6492875"/>
            <a:ext cx="365123" cy="3712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6CDCA4D-B942-BC47-92B6-393DE0C99508}" type="slidenum">
              <a:rPr lang="en-US" sz="900" smtClean="0">
                <a:solidFill>
                  <a:schemeClr val="accent3"/>
                </a:solidFill>
              </a:rPr>
              <a:pPr/>
              <a:t>9</a:t>
            </a:fld>
            <a:endParaRPr lang="en-US" sz="900" dirty="0">
              <a:solidFill>
                <a:schemeClr val="accent3"/>
              </a:solidFill>
            </a:endParaRPr>
          </a:p>
        </p:txBody>
      </p:sp>
      <p:pic>
        <p:nvPicPr>
          <p:cNvPr id="6" name="Picture 5">
            <a:extLst>
              <a:ext uri="{FF2B5EF4-FFF2-40B4-BE49-F238E27FC236}">
                <a16:creationId xmlns:a16="http://schemas.microsoft.com/office/drawing/2014/main" id="{A5A342C3-E5BA-4873-8554-2E2C83FA3481}"/>
              </a:ext>
            </a:extLst>
          </p:cNvPr>
          <p:cNvPicPr>
            <a:picLocks noChangeAspect="1"/>
          </p:cNvPicPr>
          <p:nvPr/>
        </p:nvPicPr>
        <p:blipFill>
          <a:blip r:embed="rId3"/>
          <a:stretch>
            <a:fillRect/>
          </a:stretch>
        </p:blipFill>
        <p:spPr>
          <a:xfrm>
            <a:off x="164519" y="631731"/>
            <a:ext cx="11715750" cy="5411260"/>
          </a:xfrm>
          <a:prstGeom prst="rect">
            <a:avLst/>
          </a:prstGeom>
        </p:spPr>
      </p:pic>
    </p:spTree>
    <p:extLst>
      <p:ext uri="{BB962C8B-B14F-4D97-AF65-F5344CB8AC3E}">
        <p14:creationId xmlns:p14="http://schemas.microsoft.com/office/powerpoint/2010/main" val="4020523064"/>
      </p:ext>
    </p:extLst>
  </p:cSld>
  <p:clrMapOvr>
    <a:masterClrMapping/>
  </p:clrMapOvr>
</p:sld>
</file>

<file path=ppt/theme/theme1.xml><?xml version="1.0" encoding="utf-8"?>
<a:theme xmlns:a="http://schemas.openxmlformats.org/drawingml/2006/main" name="Office Theme">
  <a:themeElements>
    <a:clrScheme name="Custom 14">
      <a:dk1>
        <a:srgbClr val="000000"/>
      </a:dk1>
      <a:lt1>
        <a:srgbClr val="FFFFFF"/>
      </a:lt1>
      <a:dk2>
        <a:srgbClr val="DE1B54"/>
      </a:dk2>
      <a:lt2>
        <a:srgbClr val="C5C7C5"/>
      </a:lt2>
      <a:accent1>
        <a:srgbClr val="2E79BB"/>
      </a:accent1>
      <a:accent2>
        <a:srgbClr val="F99A42"/>
      </a:accent2>
      <a:accent3>
        <a:srgbClr val="6E797C"/>
      </a:accent3>
      <a:accent4>
        <a:srgbClr val="26235D"/>
      </a:accent4>
      <a:accent5>
        <a:srgbClr val="70C27A"/>
      </a:accent5>
      <a:accent6>
        <a:srgbClr val="FFFFFF"/>
      </a:accent6>
      <a:hlink>
        <a:srgbClr val="2E79BB"/>
      </a:hlink>
      <a:folHlink>
        <a:srgbClr val="2E79B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therland-PPT-Template" id="{48C147EC-C884-408D-AC6D-B8885C9C4C50}" vid="{E765A40C-676F-4139-85C6-1E01C2143B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Sutherland-PPT-Template</Template>
  <TotalTime>10456</TotalTime>
  <Words>928</Words>
  <Application>Microsoft Office PowerPoint</Application>
  <PresentationFormat>Widescreen</PresentationFormat>
  <Paragraphs>109</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 Black</vt:lpstr>
      <vt:lpstr>Calibri</vt:lpstr>
      <vt:lpstr>Century Gothic</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Aetna – UNID payments Jan’20 – Oct’21 till 11/01/21: </vt:lpstr>
      <vt:lpstr>PowerPoint Presentation</vt:lpstr>
      <vt:lpstr>PowerPoint Presentation</vt:lpstr>
      <vt:lpstr>PowerPoint Presentation</vt:lpstr>
      <vt:lpstr>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Ramesh S</dc:creator>
  <cp:lastModifiedBy>M, Saravanan</cp:lastModifiedBy>
  <cp:revision>2895</cp:revision>
  <dcterms:created xsi:type="dcterms:W3CDTF">2019-07-18T13:54:23Z</dcterms:created>
  <dcterms:modified xsi:type="dcterms:W3CDTF">2021-11-01T14:22:49Z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ServerID">
    <vt:lpwstr>900b6904-4c2f-4895-aaab-0c01a8624ad6</vt:lpwstr>
  </property>
  <property fmtid="{D5CDD505-2E9C-101B-9397-08002B2CF9AE}" pid="3" name="Jive_VersionGuid">
    <vt:lpwstr>18e788c8-309a-44f2-bad9-ca4017f90c4e</vt:lpwstr>
  </property>
  <property fmtid="{D5CDD505-2E9C-101B-9397-08002B2CF9AE}" pid="4" name="Offisync_UniqueId">
    <vt:lpwstr>1002</vt:lpwstr>
  </property>
  <property fmtid="{D5CDD505-2E9C-101B-9397-08002B2CF9AE}" pid="5" name="Offisync_UpdateToken">
    <vt:lpwstr>5</vt:lpwstr>
  </property>
  <property fmtid="{D5CDD505-2E9C-101B-9397-08002B2CF9AE}" pid="6" name="Jive_LatestUserAccountName">
    <vt:lpwstr>ann.jarema@sutherlandglobal.com</vt:lpwstr>
  </property>
  <property fmtid="{D5CDD505-2E9C-101B-9397-08002B2CF9AE}" pid="7" name="Offisync_ProviderInitializationData">
    <vt:lpwstr>https://sutherlandglobal.jiveon.com</vt:lpwstr>
  </property>
  <property fmtid="{D5CDD505-2E9C-101B-9397-08002B2CF9AE}" pid="8" name="MSIP_Label_67599526-06ca-49cc-9fa9-5307800a949a_Enabled">
    <vt:lpwstr>true</vt:lpwstr>
  </property>
  <property fmtid="{D5CDD505-2E9C-101B-9397-08002B2CF9AE}" pid="9" name="MSIP_Label_67599526-06ca-49cc-9fa9-5307800a949a_SetDate">
    <vt:lpwstr>2021-11-01T13:29:31Z</vt:lpwstr>
  </property>
  <property fmtid="{D5CDD505-2E9C-101B-9397-08002B2CF9AE}" pid="10" name="MSIP_Label_67599526-06ca-49cc-9fa9-5307800a949a_Method">
    <vt:lpwstr>Standard</vt:lpwstr>
  </property>
  <property fmtid="{D5CDD505-2E9C-101B-9397-08002B2CF9AE}" pid="11" name="MSIP_Label_67599526-06ca-49cc-9fa9-5307800a949a_Name">
    <vt:lpwstr>67599526-06ca-49cc-9fa9-5307800a949a</vt:lpwstr>
  </property>
  <property fmtid="{D5CDD505-2E9C-101B-9397-08002B2CF9AE}" pid="12" name="MSIP_Label_67599526-06ca-49cc-9fa9-5307800a949a_SiteId">
    <vt:lpwstr>fabb61b8-3afe-4e75-b934-a47f782b8cd7</vt:lpwstr>
  </property>
  <property fmtid="{D5CDD505-2E9C-101B-9397-08002B2CF9AE}" pid="13" name="MSIP_Label_67599526-06ca-49cc-9fa9-5307800a949a_ActionId">
    <vt:lpwstr>2012dd9d-eaf9-4e4c-a1ca-febebae8587e</vt:lpwstr>
  </property>
  <property fmtid="{D5CDD505-2E9C-101B-9397-08002B2CF9AE}" pid="14" name="MSIP_Label_67599526-06ca-49cc-9fa9-5307800a949a_ContentBits">
    <vt:lpwstr>0</vt:lpwstr>
  </property>
</Properties>
</file>