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66" r:id="rId2"/>
  </p:sldMasterIdLst>
  <p:notesMasterIdLst>
    <p:notesMasterId r:id="rId23"/>
  </p:notesMasterIdLst>
  <p:handoutMasterIdLst>
    <p:handoutMasterId r:id="rId24"/>
  </p:handoutMasterIdLst>
  <p:sldIdLst>
    <p:sldId id="544" r:id="rId3"/>
    <p:sldId id="500" r:id="rId4"/>
    <p:sldId id="501" r:id="rId5"/>
    <p:sldId id="502" r:id="rId6"/>
    <p:sldId id="547" r:id="rId7"/>
    <p:sldId id="503" r:id="rId8"/>
    <p:sldId id="548" r:id="rId9"/>
    <p:sldId id="504" r:id="rId10"/>
    <p:sldId id="258" r:id="rId11"/>
    <p:sldId id="564" r:id="rId12"/>
    <p:sldId id="565" r:id="rId13"/>
    <p:sldId id="549" r:id="rId14"/>
    <p:sldId id="550" r:id="rId15"/>
    <p:sldId id="567" r:id="rId16"/>
    <p:sldId id="572" r:id="rId17"/>
    <p:sldId id="568" r:id="rId18"/>
    <p:sldId id="569" r:id="rId19"/>
    <p:sldId id="570" r:id="rId20"/>
    <p:sldId id="571" r:id="rId21"/>
    <p:sldId id="5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3720" userDrawn="1">
          <p15:clr>
            <a:srgbClr val="A4A3A4"/>
          </p15:clr>
        </p15:guide>
        <p15:guide id="6" pos="7392" userDrawn="1">
          <p15:clr>
            <a:srgbClr val="A4A3A4"/>
          </p15:clr>
        </p15:guide>
        <p15:guide id="10" orient="horz" pos="1152" userDrawn="1">
          <p15:clr>
            <a:srgbClr val="A4A3A4"/>
          </p15:clr>
        </p15:guide>
        <p15:guide id="11" pos="6744" userDrawn="1">
          <p15:clr>
            <a:srgbClr val="A4A3A4"/>
          </p15:clr>
        </p15:guide>
        <p15:guide id="12" pos="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essa Lai" initials="VL" lastIdx="1" clrIdx="0"/>
  <p:cmAuthor id="2" name="Vanessa Lai" initials="VL [2]" lastIdx="1" clrIdx="1"/>
  <p:cmAuthor id="3" name="Vanessa Lai" initials="VL [3]" lastIdx="1" clrIdx="2"/>
  <p:cmAuthor id="4" name="Vanessa Lai" initials="VL [4]" lastIdx="1" clrIdx="3"/>
  <p:cmAuthor id="5" name="Ann Jarema" initials="AJ" lastIdx="5" clrIdx="4"/>
  <p:cmAuthor id="6" name="Jessie Woodhead" initials="JW" lastIdx="1" clrIdx="5"/>
  <p:cmAuthor id="7" name="Jessie Woodhead" initials="JW [2]" lastIdx="1" clrIdx="6"/>
  <p:cmAuthor id="8" name="Jessie Woodhead" initials="JW [3]" lastIdx="1" clrIdx="7"/>
  <p:cmAuthor id="9" name="Jessie Woodhead" initials="JW [4]" lastIdx="1" clrIdx="8"/>
  <p:cmAuthor id="10" name="Jessie Woodhead" initials="JW [5]" lastIdx="1" clrIdx="9"/>
  <p:cmAuthor id="11" name="Jessie Woodhead" initials="JW [6]" lastIdx="1" clrIdx="10"/>
  <p:cmAuthor id="12" name="Jessie Woodhead" initials="JW [7]" lastIdx="1" clrIdx="11"/>
  <p:cmAuthor id="13" name="Jessie Woodhead" initials="JW [8]" lastIdx="1" clrIdx="12"/>
  <p:cmAuthor id="14" name="Jessie Woodhead" initials="JW [9]" lastIdx="1" clrIdx="13"/>
  <p:cmAuthor id="15" name="Vijaya Kumar P" initials="VKP" lastIdx="1" clrIdx="14">
    <p:extLst>
      <p:ext uri="{19B8F6BF-5375-455C-9EA6-DF929625EA0E}">
        <p15:presenceInfo xmlns:p15="http://schemas.microsoft.com/office/powerpoint/2012/main" userId="S::PVijaya@sutherlandglobal.com::da07e7a5-7baa-46d7-ab7c-fe70df83b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C27A"/>
    <a:srgbClr val="F99F42"/>
    <a:srgbClr val="001E60"/>
    <a:srgbClr val="DE1B54"/>
    <a:srgbClr val="2E79BB"/>
    <a:srgbClr val="C5C7C5"/>
    <a:srgbClr val="6E7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249" autoAdjust="0"/>
  </p:normalViewPr>
  <p:slideViewPr>
    <p:cSldViewPr snapToGrid="0" snapToObjects="1">
      <p:cViewPr varScale="1">
        <p:scale>
          <a:sx n="68" d="100"/>
          <a:sy n="68" d="100"/>
        </p:scale>
        <p:origin x="798" y="60"/>
      </p:cViewPr>
      <p:guideLst>
        <p:guide orient="horz" pos="3720"/>
        <p:guide pos="7392"/>
        <p:guide orient="horz" pos="1152"/>
        <p:guide pos="674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-20202"/>
    </p:cViewPr>
  </p:sorterViewPr>
  <p:notesViewPr>
    <p:cSldViewPr snapToGrid="0" snapToObjects="1">
      <p:cViewPr varScale="1">
        <p:scale>
          <a:sx n="50" d="100"/>
          <a:sy n="50" d="100"/>
        </p:scale>
        <p:origin x="2028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6%20Unclaimed%20Property\Unclaimed%20Property%202018(1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7%20AP%20Intake\Invoice%20Intake%20Process%20AP%20-%20202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np-sfs-008\midncoprsv\08%20Reports\Sridhar%20Mondy%20Review%20Call\Sridhar%20Review%20Raw%20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</a:t>
            </a:r>
            <a:r>
              <a:rPr lang="en-US" sz="1200" baseline="0" dirty="0"/>
              <a:t> - </a:t>
            </a:r>
            <a:r>
              <a:rPr lang="en-US" sz="1200" dirty="0"/>
              <a:t>Year-wise </a:t>
            </a:r>
            <a:r>
              <a:rPr lang="en-US" sz="12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comparison till June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200" dirty="0"/>
          </a:p>
        </c:rich>
      </c:tx>
      <c:layout>
        <c:manualLayout>
          <c:xMode val="edge"/>
          <c:yMode val="edge"/>
          <c:x val="0.25827155472507929"/>
          <c:y val="5.4931335830212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19019312884396913"/>
          <c:w val="0.84547770407858391"/>
          <c:h val="0.55947114819602772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Aetna!$A$3:$A$7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06/30)</c:v>
                </c:pt>
              </c:strCache>
            </c:strRef>
          </c:cat>
          <c:val>
            <c:numRef>
              <c:f>Aetna!$C$3:$C$7</c:f>
              <c:numCache>
                <c:formatCode>0</c:formatCode>
                <c:ptCount val="5"/>
                <c:pt idx="0">
                  <c:v>3.9209999999999998</c:v>
                </c:pt>
                <c:pt idx="1">
                  <c:v>7.65</c:v>
                </c:pt>
                <c:pt idx="2">
                  <c:v>30.251999999999999</c:v>
                </c:pt>
                <c:pt idx="3">
                  <c:v>30.138999999999999</c:v>
                </c:pt>
                <c:pt idx="4">
                  <c:v>10.151999999999999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61-475B-BEBD-A33731764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3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1.8680677174547577E-2"/>
              <c:y val="0.304557317272934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Jun 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Aetna!$A$63:$A$67</c:f>
              <c:strCache>
                <c:ptCount val="5"/>
                <c:pt idx="0">
                  <c:v>Jun'18</c:v>
                </c:pt>
                <c:pt idx="1">
                  <c:v>Jun'19</c:v>
                </c:pt>
                <c:pt idx="2">
                  <c:v>Jun'20</c:v>
                </c:pt>
                <c:pt idx="3">
                  <c:v>Jun'21</c:v>
                </c:pt>
                <c:pt idx="4">
                  <c:v>Jun'22(till 06/30)</c:v>
                </c:pt>
              </c:strCache>
            </c:strRef>
          </c:cat>
          <c:val>
            <c:numRef>
              <c:f>Aetna!$C$63:$C$67</c:f>
              <c:numCache>
                <c:formatCode>0</c:formatCode>
                <c:ptCount val="5"/>
                <c:pt idx="0">
                  <c:v>18.193000000000001</c:v>
                </c:pt>
                <c:pt idx="1">
                  <c:v>10.576000000000001</c:v>
                </c:pt>
                <c:pt idx="2">
                  <c:v>13.423999999999999</c:v>
                </c:pt>
                <c:pt idx="3">
                  <c:v>11.851000000000001</c:v>
                </c:pt>
                <c:pt idx="4">
                  <c:v>11.33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48-4443-BEBF-F5CAB7403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3-Months</a:t>
            </a:r>
            <a:r>
              <a:rPr lang="en-US" sz="1200" baseline="0" dirty="0"/>
              <a:t> </a:t>
            </a:r>
            <a:r>
              <a:rPr lang="en-US" sz="1200" dirty="0"/>
              <a:t>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Aetna!$A$70:$A$72</c:f>
              <c:strCache>
                <c:ptCount val="3"/>
                <c:pt idx="0">
                  <c:v>Apr'22</c:v>
                </c:pt>
                <c:pt idx="1">
                  <c:v>May'22</c:v>
                </c:pt>
                <c:pt idx="2">
                  <c:v>Jun'22(till 06/30)</c:v>
                </c:pt>
              </c:strCache>
            </c:strRef>
          </c:cat>
          <c:val>
            <c:numRef>
              <c:f>Aetna!$C$70:$C$72</c:f>
              <c:numCache>
                <c:formatCode>0</c:formatCode>
                <c:ptCount val="3"/>
                <c:pt idx="0">
                  <c:v>13.365</c:v>
                </c:pt>
                <c:pt idx="1">
                  <c:v>12.302</c:v>
                </c:pt>
                <c:pt idx="2">
                  <c:v>11.33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9-423A-B6EC-170F5743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Aetna!$A$75:$A$79</c:f>
              <c:strCache>
                <c:ptCount val="5"/>
                <c:pt idx="0">
                  <c:v>May 30 to Jun 03</c:v>
                </c:pt>
                <c:pt idx="1">
                  <c:v>Jun 06 to 10</c:v>
                </c:pt>
                <c:pt idx="2">
                  <c:v>Jun 13 to 17</c:v>
                </c:pt>
                <c:pt idx="3">
                  <c:v>Jun 20 to 24</c:v>
                </c:pt>
                <c:pt idx="4">
                  <c:v>Jun 27 to Jul 01</c:v>
                </c:pt>
              </c:strCache>
            </c:strRef>
          </c:cat>
          <c:val>
            <c:numRef>
              <c:f>Aetna!$B$75:$B$79</c:f>
              <c:numCache>
                <c:formatCode>General</c:formatCode>
                <c:ptCount val="5"/>
                <c:pt idx="0">
                  <c:v>1760</c:v>
                </c:pt>
                <c:pt idx="1">
                  <c:v>3111</c:v>
                </c:pt>
                <c:pt idx="2">
                  <c:v>2258</c:v>
                </c:pt>
                <c:pt idx="3">
                  <c:v>2698</c:v>
                </c:pt>
                <c:pt idx="4">
                  <c:v>2623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0-4123-8E62-B55CED6AB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[Unclaimed Property 2018(1).xlsx]Sheet4!PivotTable8</c:name>
    <c:fmtId val="1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5638415748026825E-2"/>
          <c:y val="7.3092061297336614E-2"/>
          <c:w val="0.88887466433768003"/>
          <c:h val="0.855271262256569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Sheet4!$B$3:$B$4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Sheet4!$B$5:$B$17</c:f>
              <c:numCache>
                <c:formatCode>General</c:formatCode>
                <c:ptCount val="12"/>
                <c:pt idx="3">
                  <c:v>552</c:v>
                </c:pt>
                <c:pt idx="4">
                  <c:v>893</c:v>
                </c:pt>
                <c:pt idx="5">
                  <c:v>1030</c:v>
                </c:pt>
                <c:pt idx="6">
                  <c:v>1722</c:v>
                </c:pt>
                <c:pt idx="7">
                  <c:v>1084</c:v>
                </c:pt>
                <c:pt idx="8">
                  <c:v>1330</c:v>
                </c:pt>
                <c:pt idx="9">
                  <c:v>2265</c:v>
                </c:pt>
                <c:pt idx="10">
                  <c:v>720</c:v>
                </c:pt>
                <c:pt idx="11">
                  <c:v>2409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C-4F01-B73C-5072FC0404AE}"/>
            </c:ext>
          </c:extLst>
        </c:ser>
        <c:ser>
          <c:idx val="1"/>
          <c:order val="1"/>
          <c:tx>
            <c:strRef>
              <c:f>Sheet4!$C$3:$C$4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Sheet4!$C$5:$C$17</c:f>
              <c:numCache>
                <c:formatCode>General</c:formatCode>
                <c:ptCount val="12"/>
                <c:pt idx="0">
                  <c:v>1030</c:v>
                </c:pt>
                <c:pt idx="1">
                  <c:v>785</c:v>
                </c:pt>
                <c:pt idx="2">
                  <c:v>850</c:v>
                </c:pt>
                <c:pt idx="3">
                  <c:v>1008</c:v>
                </c:pt>
                <c:pt idx="4">
                  <c:v>1041</c:v>
                </c:pt>
                <c:pt idx="5">
                  <c:v>4130</c:v>
                </c:pt>
                <c:pt idx="6">
                  <c:v>3001</c:v>
                </c:pt>
                <c:pt idx="7">
                  <c:v>993</c:v>
                </c:pt>
                <c:pt idx="8">
                  <c:v>2300</c:v>
                </c:pt>
                <c:pt idx="9">
                  <c:v>1841</c:v>
                </c:pt>
                <c:pt idx="10">
                  <c:v>1696</c:v>
                </c:pt>
                <c:pt idx="11">
                  <c:v>2780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FC-4F01-B73C-5072FC0404AE}"/>
            </c:ext>
          </c:extLst>
        </c:ser>
        <c:ser>
          <c:idx val="2"/>
          <c:order val="2"/>
          <c:tx>
            <c:strRef>
              <c:f>Sheet4!$D$3:$D$4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Sheet4!$D$5:$D$17</c:f>
              <c:numCache>
                <c:formatCode>General</c:formatCode>
                <c:ptCount val="12"/>
                <c:pt idx="0">
                  <c:v>1020</c:v>
                </c:pt>
                <c:pt idx="1">
                  <c:v>362</c:v>
                </c:pt>
                <c:pt idx="2">
                  <c:v>254</c:v>
                </c:pt>
                <c:pt idx="3">
                  <c:v>425</c:v>
                </c:pt>
                <c:pt idx="4">
                  <c:v>218</c:v>
                </c:pt>
                <c:pt idx="5">
                  <c:v>926</c:v>
                </c:pt>
                <c:pt idx="6">
                  <c:v>5002</c:v>
                </c:pt>
                <c:pt idx="7">
                  <c:v>1234</c:v>
                </c:pt>
                <c:pt idx="8">
                  <c:v>1892</c:v>
                </c:pt>
                <c:pt idx="9">
                  <c:v>3087</c:v>
                </c:pt>
                <c:pt idx="10">
                  <c:v>644</c:v>
                </c:pt>
                <c:pt idx="11">
                  <c:v>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FC-4F01-B73C-5072FC0404AE}"/>
            </c:ext>
          </c:extLst>
        </c:ser>
        <c:ser>
          <c:idx val="3"/>
          <c:order val="3"/>
          <c:tx>
            <c:strRef>
              <c:f>Sheet4!$E$3:$E$4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Sheet4!$E$5:$E$17</c:f>
              <c:numCache>
                <c:formatCode>General</c:formatCode>
                <c:ptCount val="12"/>
                <c:pt idx="0">
                  <c:v>2547</c:v>
                </c:pt>
                <c:pt idx="1">
                  <c:v>357</c:v>
                </c:pt>
                <c:pt idx="2">
                  <c:v>1332</c:v>
                </c:pt>
                <c:pt idx="3">
                  <c:v>1467</c:v>
                </c:pt>
                <c:pt idx="4">
                  <c:v>394</c:v>
                </c:pt>
                <c:pt idx="5">
                  <c:v>3142</c:v>
                </c:pt>
                <c:pt idx="6">
                  <c:v>2711</c:v>
                </c:pt>
                <c:pt idx="7">
                  <c:v>1588</c:v>
                </c:pt>
                <c:pt idx="8">
                  <c:v>1066</c:v>
                </c:pt>
                <c:pt idx="9">
                  <c:v>2718</c:v>
                </c:pt>
                <c:pt idx="10">
                  <c:v>2984</c:v>
                </c:pt>
                <c:pt idx="11">
                  <c:v>3893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FC-4F01-B73C-5072FC0404AE}"/>
            </c:ext>
          </c:extLst>
        </c:ser>
        <c:ser>
          <c:idx val="4"/>
          <c:order val="4"/>
          <c:tx>
            <c:strRef>
              <c:f>Sheet4!$F$3:$F$4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-1.5829335664386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82-4C16-A5A7-A252DE1031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Sheet4!$F$5:$F$17</c:f>
              <c:numCache>
                <c:formatCode>General</c:formatCode>
                <c:ptCount val="12"/>
                <c:pt idx="0">
                  <c:v>1033</c:v>
                </c:pt>
                <c:pt idx="1">
                  <c:v>613</c:v>
                </c:pt>
                <c:pt idx="2">
                  <c:v>2305</c:v>
                </c:pt>
                <c:pt idx="3">
                  <c:v>1273</c:v>
                </c:pt>
                <c:pt idx="4">
                  <c:v>760</c:v>
                </c:pt>
                <c:pt idx="5">
                  <c:v>4416</c:v>
                </c:pt>
                <c:pt idx="6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BC-4BB1-A525-99C461420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0049304"/>
        <c:axId val="790051928"/>
      </c:barChart>
      <c:catAx>
        <c:axId val="790049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051928"/>
        <c:crosses val="autoZero"/>
        <c:auto val="1"/>
        <c:lblAlgn val="ctr"/>
        <c:lblOffset val="100"/>
        <c:noMultiLvlLbl val="0"/>
      </c:catAx>
      <c:valAx>
        <c:axId val="790051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049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- 2022.xlsx]Sheet2!PivotTable2</c:name>
    <c:fmtId val="7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Moved to AP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Sheet2!$B$5:$B$17</c:f>
              <c:numCache>
                <c:formatCode>General</c:formatCode>
                <c:ptCount val="12"/>
                <c:pt idx="2">
                  <c:v>2601</c:v>
                </c:pt>
                <c:pt idx="3">
                  <c:v>3151</c:v>
                </c:pt>
                <c:pt idx="4">
                  <c:v>2797</c:v>
                </c:pt>
                <c:pt idx="5">
                  <c:v>2852</c:v>
                </c:pt>
                <c:pt idx="6">
                  <c:v>2998</c:v>
                </c:pt>
                <c:pt idx="7">
                  <c:v>2497</c:v>
                </c:pt>
                <c:pt idx="8">
                  <c:v>2919</c:v>
                </c:pt>
                <c:pt idx="9">
                  <c:v>3190</c:v>
                </c:pt>
                <c:pt idx="10">
                  <c:v>2732</c:v>
                </c:pt>
                <c:pt idx="11">
                  <c:v>3658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76-4363-8A2E-B8085B5AB17D}"/>
            </c:ext>
          </c:extLst>
        </c:ser>
        <c:ser>
          <c:idx val="1"/>
          <c:order val="1"/>
          <c:tx>
            <c:strRef>
              <c:f>Sheet2!$C$3:$C$4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Sheet2!$C$5:$C$17</c:f>
              <c:numCache>
                <c:formatCode>General</c:formatCode>
                <c:ptCount val="12"/>
                <c:pt idx="0">
                  <c:v>2853</c:v>
                </c:pt>
                <c:pt idx="1">
                  <c:v>3294</c:v>
                </c:pt>
                <c:pt idx="2">
                  <c:v>3419</c:v>
                </c:pt>
                <c:pt idx="3">
                  <c:v>3326</c:v>
                </c:pt>
                <c:pt idx="4">
                  <c:v>2755</c:v>
                </c:pt>
                <c:pt idx="5">
                  <c:v>3092</c:v>
                </c:pt>
                <c:pt idx="6">
                  <c:v>2890</c:v>
                </c:pt>
                <c:pt idx="7">
                  <c:v>2959</c:v>
                </c:pt>
                <c:pt idx="8">
                  <c:v>2789</c:v>
                </c:pt>
                <c:pt idx="9">
                  <c:v>3031</c:v>
                </c:pt>
                <c:pt idx="10">
                  <c:v>2654</c:v>
                </c:pt>
                <c:pt idx="11">
                  <c:v>3591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76-4363-8A2E-B8085B5AB17D}"/>
            </c:ext>
          </c:extLst>
        </c:ser>
        <c:ser>
          <c:idx val="2"/>
          <c:order val="2"/>
          <c:tx>
            <c:strRef>
              <c:f>Sheet2!$D$3:$D$4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Sheet2!$D$5:$D$17</c:f>
              <c:numCache>
                <c:formatCode>General</c:formatCode>
                <c:ptCount val="12"/>
                <c:pt idx="0">
                  <c:v>2989</c:v>
                </c:pt>
                <c:pt idx="1">
                  <c:v>2659</c:v>
                </c:pt>
                <c:pt idx="2">
                  <c:v>2967</c:v>
                </c:pt>
                <c:pt idx="3">
                  <c:v>2732</c:v>
                </c:pt>
                <c:pt idx="4">
                  <c:v>2633</c:v>
                </c:pt>
                <c:pt idx="5">
                  <c:v>2565</c:v>
                </c:pt>
                <c:pt idx="6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76-4363-8A2E-B8085B5AB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700755168"/>
        <c:axId val="700750904"/>
      </c:barChart>
      <c:catAx>
        <c:axId val="70075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0904"/>
        <c:crosses val="autoZero"/>
        <c:auto val="1"/>
        <c:lblAlgn val="ctr"/>
        <c:lblOffset val="100"/>
        <c:noMultiLvlLbl val="0"/>
      </c:catAx>
      <c:valAx>
        <c:axId val="700750904"/>
        <c:scaling>
          <c:orientation val="minMax"/>
          <c:max val="9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5168"/>
        <c:crosses val="autoZero"/>
        <c:crossBetween val="between"/>
        <c:majorUnit val="15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31750" cap="flat" cmpd="sng" algn="ctr">
      <a:solidFill>
        <a:srgbClr val="002060"/>
      </a:solidFill>
      <a:prstDash val="solid"/>
    </a:ln>
    <a:effectLst/>
  </c:spPr>
  <c:txPr>
    <a:bodyPr/>
    <a:lstStyle/>
    <a:p>
      <a:pPr>
        <a:defRPr>
          <a:solidFill>
            <a:srgbClr val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- 2022.xlsx]Sheet6!PivotTable4</c:name>
    <c:fmtId val="6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Total Emails Sorted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 dirty="0" smtClean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Sheet6!$B$3:$B$4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Sheet6!$B$5:$B$17</c:f>
              <c:numCache>
                <c:formatCode>General</c:formatCode>
                <c:ptCount val="12"/>
                <c:pt idx="2">
                  <c:v>3395</c:v>
                </c:pt>
                <c:pt idx="3">
                  <c:v>4270</c:v>
                </c:pt>
                <c:pt idx="4">
                  <c:v>3863</c:v>
                </c:pt>
                <c:pt idx="5">
                  <c:v>4081</c:v>
                </c:pt>
                <c:pt idx="6">
                  <c:v>4423</c:v>
                </c:pt>
                <c:pt idx="7">
                  <c:v>3837</c:v>
                </c:pt>
                <c:pt idx="8">
                  <c:v>4332</c:v>
                </c:pt>
                <c:pt idx="9">
                  <c:v>4625</c:v>
                </c:pt>
                <c:pt idx="10">
                  <c:v>4065</c:v>
                </c:pt>
                <c:pt idx="11">
                  <c:v>5068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49-46C8-8B9E-8BA8A0E9E81B}"/>
            </c:ext>
          </c:extLst>
        </c:ser>
        <c:ser>
          <c:idx val="1"/>
          <c:order val="1"/>
          <c:tx>
            <c:strRef>
              <c:f>Sheet6!$C$3:$C$4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Sheet6!$C$5:$C$17</c:f>
              <c:numCache>
                <c:formatCode>General</c:formatCode>
                <c:ptCount val="12"/>
                <c:pt idx="0">
                  <c:v>3922</c:v>
                </c:pt>
                <c:pt idx="1">
                  <c:v>4409</c:v>
                </c:pt>
                <c:pt idx="2">
                  <c:v>4680</c:v>
                </c:pt>
                <c:pt idx="3">
                  <c:v>4576</c:v>
                </c:pt>
                <c:pt idx="4">
                  <c:v>3962</c:v>
                </c:pt>
                <c:pt idx="5">
                  <c:v>3996</c:v>
                </c:pt>
                <c:pt idx="6">
                  <c:v>3686</c:v>
                </c:pt>
                <c:pt idx="7">
                  <c:v>3688</c:v>
                </c:pt>
                <c:pt idx="8">
                  <c:v>3527</c:v>
                </c:pt>
                <c:pt idx="9">
                  <c:v>3806</c:v>
                </c:pt>
                <c:pt idx="10">
                  <c:v>3494</c:v>
                </c:pt>
                <c:pt idx="11">
                  <c:v>4333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49-46C8-8B9E-8BA8A0E9E81B}"/>
            </c:ext>
          </c:extLst>
        </c:ser>
        <c:ser>
          <c:idx val="2"/>
          <c:order val="2"/>
          <c:tx>
            <c:strRef>
              <c:f>Sheet6!$D$3:$D$4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Sheet6!$D$5:$D$17</c:f>
              <c:numCache>
                <c:formatCode>General</c:formatCode>
                <c:ptCount val="12"/>
                <c:pt idx="0">
                  <c:v>3629</c:v>
                </c:pt>
                <c:pt idx="1">
                  <c:v>3266</c:v>
                </c:pt>
                <c:pt idx="2">
                  <c:v>3667</c:v>
                </c:pt>
                <c:pt idx="3">
                  <c:v>3278</c:v>
                </c:pt>
                <c:pt idx="4">
                  <c:v>3145</c:v>
                </c:pt>
                <c:pt idx="5">
                  <c:v>3096</c:v>
                </c:pt>
                <c:pt idx="6">
                  <c:v>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49-46C8-8B9E-8BA8A0E9E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28969864"/>
        <c:axId val="828966584"/>
      </c:barChart>
      <c:catAx>
        <c:axId val="828969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6584"/>
        <c:crosses val="autoZero"/>
        <c:auto val="1"/>
        <c:lblAlgn val="ctr"/>
        <c:lblOffset val="100"/>
        <c:noMultiLvlLbl val="0"/>
      </c:catAx>
      <c:valAx>
        <c:axId val="828966584"/>
        <c:scaling>
          <c:orientation val="minMax"/>
          <c:max val="1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986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0"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Kofax Document Review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4648662474596645E-2"/>
          <c:y val="0.10059783379053305"/>
          <c:w val="0.94283996803107761"/>
          <c:h val="0.83815173998464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Count of Kofax tool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Sheet1!$G$16:$G$29</c:f>
              <c:strCache>
                <c:ptCount val="14"/>
                <c:pt idx="0">
                  <c:v>June'21</c:v>
                </c:pt>
                <c:pt idx="1">
                  <c:v>July'21</c:v>
                </c:pt>
                <c:pt idx="2">
                  <c:v>Aug'21</c:v>
                </c:pt>
                <c:pt idx="3">
                  <c:v>Sep'21</c:v>
                </c:pt>
                <c:pt idx="4">
                  <c:v>Oct'21</c:v>
                </c:pt>
                <c:pt idx="5">
                  <c:v>Nov'21</c:v>
                </c:pt>
                <c:pt idx="6">
                  <c:v>Dec'21</c:v>
                </c:pt>
                <c:pt idx="7">
                  <c:v>Jan'22</c:v>
                </c:pt>
                <c:pt idx="8">
                  <c:v>Feb'22</c:v>
                </c:pt>
                <c:pt idx="9">
                  <c:v>Mar'22</c:v>
                </c:pt>
                <c:pt idx="10">
                  <c:v>Apr'22</c:v>
                </c:pt>
                <c:pt idx="11">
                  <c:v>May'22</c:v>
                </c:pt>
                <c:pt idx="12">
                  <c:v>Jun'22</c:v>
                </c:pt>
                <c:pt idx="13">
                  <c:v>Jul'22 (07/05)</c:v>
                </c:pt>
              </c:strCache>
            </c:strRef>
          </c:cat>
          <c:val>
            <c:numRef>
              <c:f>Sheet1!$H$16:$H$29</c:f>
              <c:numCache>
                <c:formatCode>General</c:formatCode>
                <c:ptCount val="14"/>
                <c:pt idx="0">
                  <c:v>385</c:v>
                </c:pt>
                <c:pt idx="1">
                  <c:v>339</c:v>
                </c:pt>
                <c:pt idx="2">
                  <c:v>367</c:v>
                </c:pt>
                <c:pt idx="3">
                  <c:v>334</c:v>
                </c:pt>
                <c:pt idx="4">
                  <c:v>371</c:v>
                </c:pt>
                <c:pt idx="5">
                  <c:v>326</c:v>
                </c:pt>
                <c:pt idx="6">
                  <c:v>430</c:v>
                </c:pt>
                <c:pt idx="7">
                  <c:v>400</c:v>
                </c:pt>
                <c:pt idx="8">
                  <c:v>341</c:v>
                </c:pt>
                <c:pt idx="9">
                  <c:v>403</c:v>
                </c:pt>
                <c:pt idx="10">
                  <c:v>370</c:v>
                </c:pt>
                <c:pt idx="11">
                  <c:v>352</c:v>
                </c:pt>
                <c:pt idx="12">
                  <c:v>346</c:v>
                </c:pt>
                <c:pt idx="1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4-4FD0-BA50-DF778B1C2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1795320"/>
        <c:axId val="701795648"/>
      </c:barChart>
      <c:catAx>
        <c:axId val="70179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648"/>
        <c:crosses val="autoZero"/>
        <c:auto val="1"/>
        <c:lblAlgn val="ctr"/>
        <c:lblOffset val="100"/>
        <c:noMultiLvlLbl val="0"/>
      </c:catAx>
      <c:valAx>
        <c:axId val="701795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31750" cap="flat" cmpd="sng" algn="ctr">
      <a:solidFill>
        <a:srgbClr val="26235D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June</a:t>
            </a:r>
            <a:r>
              <a:rPr lang="en-US" sz="1200" baseline="0" dirty="0"/>
              <a:t> </a:t>
            </a:r>
            <a:r>
              <a:rPr lang="en-US" sz="1200" dirty="0"/>
              <a:t>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154589371980676E-2"/>
                  <c:y val="-6.1068726761125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FE-4543-8B5F-09CDE80FFF84}"/>
                </c:ext>
              </c:extLst>
            </c:dLbl>
            <c:dLbl>
              <c:idx val="1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FE-4543-8B5F-09CDE80FFF84}"/>
                </c:ext>
              </c:extLst>
            </c:dLbl>
            <c:dLbl>
              <c:idx val="2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FE-4543-8B5F-09CDE80FFF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Aetna!$A$10:$A$14</c:f>
              <c:strCache>
                <c:ptCount val="5"/>
                <c:pt idx="0">
                  <c:v>Jun'18</c:v>
                </c:pt>
                <c:pt idx="1">
                  <c:v>Jun'19</c:v>
                </c:pt>
                <c:pt idx="2">
                  <c:v>Jun'20</c:v>
                </c:pt>
                <c:pt idx="3">
                  <c:v>Jun'21</c:v>
                </c:pt>
                <c:pt idx="4">
                  <c:v>Jun'22(till 06/30)</c:v>
                </c:pt>
              </c:strCache>
            </c:strRef>
          </c:cat>
          <c:val>
            <c:numRef>
              <c:f>Aetna!$C$10:$C$14</c:f>
              <c:numCache>
                <c:formatCode>0.0</c:formatCode>
                <c:ptCount val="5"/>
                <c:pt idx="0">
                  <c:v>0.32100000000000001</c:v>
                </c:pt>
                <c:pt idx="1">
                  <c:v>0.29499999999999998</c:v>
                </c:pt>
                <c:pt idx="2">
                  <c:v>1.8080000000000001</c:v>
                </c:pt>
                <c:pt idx="3">
                  <c:v>2.508</c:v>
                </c:pt>
                <c:pt idx="4">
                  <c:v>1.2889999999999999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E-4543-8B5F-09CDE80FF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R &amp; R  3-Months Volume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37-4774-9B9D-A3C820743CB1}"/>
                </c:ext>
              </c:extLst>
            </c:dLbl>
            <c:dLbl>
              <c:idx val="1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37-4774-9B9D-A3C820743C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Aetna!$A$17:$A$19</c:f>
              <c:strCache>
                <c:ptCount val="3"/>
                <c:pt idx="0">
                  <c:v>Apr'22</c:v>
                </c:pt>
                <c:pt idx="1">
                  <c:v>May'22</c:v>
                </c:pt>
                <c:pt idx="2">
                  <c:v>Jun'22(till 06/30)</c:v>
                </c:pt>
              </c:strCache>
            </c:strRef>
          </c:cat>
          <c:val>
            <c:numRef>
              <c:f>Aetna!$C$17:$C$19</c:f>
              <c:numCache>
                <c:formatCode>0.0</c:formatCode>
                <c:ptCount val="3"/>
                <c:pt idx="0">
                  <c:v>1.345</c:v>
                </c:pt>
                <c:pt idx="1">
                  <c:v>1.337</c:v>
                </c:pt>
                <c:pt idx="2">
                  <c:v>1.2889999999999999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37-4774-9B9D-A3C820743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"/>
        <c:minorUnit val="0.5"/>
      </c:valAx>
    </c:plotArea>
    <c:plotVisOnly val="1"/>
    <c:dispBlanksAs val="gap"/>
    <c:showDLblsOverMax val="0"/>
    <c:extLst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layout>
        <c:manualLayout>
          <c:xMode val="edge"/>
          <c:yMode val="edge"/>
          <c:x val="0.36284415535014641"/>
          <c:y val="4.9566294919454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Aetna!$A$22:$A$26</c:f>
              <c:strCache>
                <c:ptCount val="5"/>
                <c:pt idx="0">
                  <c:v>May 30 to Jun 03</c:v>
                </c:pt>
                <c:pt idx="1">
                  <c:v>Jun 06 to 10</c:v>
                </c:pt>
                <c:pt idx="2">
                  <c:v>Jun 13 to 17</c:v>
                </c:pt>
                <c:pt idx="3">
                  <c:v>Jun 20 to 24</c:v>
                </c:pt>
                <c:pt idx="4">
                  <c:v>Jun 27 to Jul 01</c:v>
                </c:pt>
              </c:strCache>
            </c:strRef>
          </c:cat>
          <c:val>
            <c:numRef>
              <c:f>Aetna!$B$22:$B$26</c:f>
              <c:numCache>
                <c:formatCode>General</c:formatCode>
                <c:ptCount val="5"/>
                <c:pt idx="0">
                  <c:v>269</c:v>
                </c:pt>
                <c:pt idx="1">
                  <c:v>346</c:v>
                </c:pt>
                <c:pt idx="2">
                  <c:v>242</c:v>
                </c:pt>
                <c:pt idx="3">
                  <c:v>275</c:v>
                </c:pt>
                <c:pt idx="4">
                  <c:v>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EA-4805-AD94-66957835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June,</a:t>
            </a:r>
            <a:r>
              <a:rPr lang="en-US" sz="1200" baseline="0" dirty="0"/>
              <a:t> 2022</a:t>
            </a:r>
            <a:endParaRPr lang="en-US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Aetna!$A$30:$A$34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06/30)</c:v>
                </c:pt>
              </c:strCache>
            </c:strRef>
          </c:cat>
          <c:val>
            <c:numRef>
              <c:f>Aetna!$C$30:$C$34</c:f>
              <c:numCache>
                <c:formatCode>0</c:formatCode>
                <c:ptCount val="5"/>
                <c:pt idx="0">
                  <c:v>649.81100000000004</c:v>
                </c:pt>
                <c:pt idx="1">
                  <c:v>740.52499999999998</c:v>
                </c:pt>
                <c:pt idx="2">
                  <c:v>400.44499999999999</c:v>
                </c:pt>
                <c:pt idx="3">
                  <c:v>239.54499999999999</c:v>
                </c:pt>
                <c:pt idx="4">
                  <c:v>78.936000000000007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44-4BB2-9286-5C3016AC0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3.9477378135974808E-3"/>
              <c:y val="0.29944871833549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</a:t>
            </a:r>
            <a:r>
              <a:rPr lang="en-US" sz="1200" baseline="0" dirty="0"/>
              <a:t> Jun Ye</a:t>
            </a:r>
            <a:r>
              <a:rPr lang="en-US" sz="1200" dirty="0"/>
              <a:t>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Aetna!$A$37:$A$41</c:f>
              <c:strCache>
                <c:ptCount val="5"/>
                <c:pt idx="0">
                  <c:v>Jun'18</c:v>
                </c:pt>
                <c:pt idx="1">
                  <c:v>Jun'19</c:v>
                </c:pt>
                <c:pt idx="2">
                  <c:v>Jun'20</c:v>
                </c:pt>
                <c:pt idx="3">
                  <c:v>Jun'21</c:v>
                </c:pt>
                <c:pt idx="4">
                  <c:v>Jun'22(till 06/30)</c:v>
                </c:pt>
              </c:strCache>
            </c:strRef>
          </c:cat>
          <c:val>
            <c:numRef>
              <c:f>Aetna!$C$37:$C$41</c:f>
              <c:numCache>
                <c:formatCode>0</c:formatCode>
                <c:ptCount val="5"/>
                <c:pt idx="0">
                  <c:v>28.623000000000001</c:v>
                </c:pt>
                <c:pt idx="1">
                  <c:v>45.066000000000003</c:v>
                </c:pt>
                <c:pt idx="2">
                  <c:v>16.004999999999999</c:v>
                </c:pt>
                <c:pt idx="3">
                  <c:v>25.36</c:v>
                </c:pt>
                <c:pt idx="4">
                  <c:v>7.1950000000000003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28-4A86-BE72-406F9CB0D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3-Months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Aetna!$A$44:$A$46</c:f>
              <c:strCache>
                <c:ptCount val="3"/>
                <c:pt idx="0">
                  <c:v>Apr'22</c:v>
                </c:pt>
                <c:pt idx="1">
                  <c:v>May'22</c:v>
                </c:pt>
                <c:pt idx="2">
                  <c:v>Jun'22(till 06/30)</c:v>
                </c:pt>
              </c:strCache>
            </c:strRef>
          </c:cat>
          <c:val>
            <c:numRef>
              <c:f>Aetna!$C$44:$C$46</c:f>
              <c:numCache>
                <c:formatCode>0</c:formatCode>
                <c:ptCount val="3"/>
                <c:pt idx="0">
                  <c:v>6.9109999999999996</c:v>
                </c:pt>
                <c:pt idx="1">
                  <c:v>5.3280000000000003</c:v>
                </c:pt>
                <c:pt idx="2">
                  <c:v>7.1950000000000003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CC-4AA9-88D9-279CABF9A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tx>
            <c:strRef>
              <c:f>Aetna!$B$2</c:f>
              <c:strCache>
                <c:ptCount val="1"/>
                <c:pt idx="0">
                  <c:v>Claims Volume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Aetna!$A$49:$A$53</c:f>
              <c:strCache>
                <c:ptCount val="5"/>
                <c:pt idx="0">
                  <c:v>May 30 to Jun 03</c:v>
                </c:pt>
                <c:pt idx="1">
                  <c:v>Jun 06 to 10</c:v>
                </c:pt>
                <c:pt idx="2">
                  <c:v>Jun 13 to 17</c:v>
                </c:pt>
                <c:pt idx="3">
                  <c:v>Jun 20 to 24</c:v>
                </c:pt>
                <c:pt idx="4">
                  <c:v>Jun 27 to Jul 01</c:v>
                </c:pt>
              </c:strCache>
            </c:strRef>
          </c:cat>
          <c:val>
            <c:numRef>
              <c:f>Aetna!$B$49:$B$53</c:f>
              <c:numCache>
                <c:formatCode>General</c:formatCode>
                <c:ptCount val="5"/>
                <c:pt idx="0">
                  <c:v>906</c:v>
                </c:pt>
                <c:pt idx="1">
                  <c:v>917</c:v>
                </c:pt>
                <c:pt idx="2">
                  <c:v>1424</c:v>
                </c:pt>
                <c:pt idx="3">
                  <c:v>3438</c:v>
                </c:pt>
                <c:pt idx="4">
                  <c:v>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8D-49DB-B3F3-5F74546C8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36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6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Jun, </a:t>
            </a:r>
            <a:r>
              <a:rPr lang="en-US" sz="1200" baseline="0" dirty="0"/>
              <a:t>2022</a:t>
            </a:r>
            <a:endParaRPr lang="en-US" sz="1200" dirty="0"/>
          </a:p>
        </c:rich>
      </c:tx>
      <c:layout>
        <c:manualLayout>
          <c:xMode val="edge"/>
          <c:yMode val="edge"/>
          <c:x val="0.13110084401727101"/>
          <c:y val="2.08675779879682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Aetna!$A$56:$A$60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06/30)</c:v>
                </c:pt>
              </c:strCache>
            </c:strRef>
          </c:cat>
          <c:val>
            <c:numRef>
              <c:f>Aetna!$C$56:$C$60</c:f>
              <c:numCache>
                <c:formatCode>0</c:formatCode>
                <c:ptCount val="5"/>
                <c:pt idx="0">
                  <c:v>246.3</c:v>
                </c:pt>
                <c:pt idx="1">
                  <c:v>170.83799999999999</c:v>
                </c:pt>
                <c:pt idx="2">
                  <c:v>151.06800000000001</c:v>
                </c:pt>
                <c:pt idx="3">
                  <c:v>220.655</c:v>
                </c:pt>
                <c:pt idx="4">
                  <c:v>98.653000000000006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03-4507-B6B2-14FC7CDF4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8.8947946938679589E-3"/>
              <c:y val="0.304557235828488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73D4F-777B-FF47-A03E-A1BF1AC0294E}" type="datetimeFigureOut">
              <a:rPr lang="en-US" smtClean="0"/>
              <a:t>7/7/2022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5D62C-0BF9-6549-96DC-75C36737F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86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325F3-997F-294D-9FBC-0CF074B2D302}" type="datetimeFigureOut">
              <a:rPr lang="en-US" smtClean="0"/>
              <a:t>7/7/2022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9DF8-F4B5-E749-AB76-4E424D7B58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6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7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195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220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189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89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 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Thank you!!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43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423" y="6087731"/>
            <a:ext cx="2565133" cy="3991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0CC9BAC-6342-4C7D-B9EA-8AC7A93A9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4570" y="1675561"/>
            <a:ext cx="567330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D78C783-D056-2A41-A220-857FFA256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F89B7F9-78B3-0F4E-9742-C800C6287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58D2438-AF74-483C-911A-A557A96931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675561"/>
            <a:ext cx="570124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829322D-6D0F-41E4-94B9-F169CE79A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DC24484-87FC-4A61-B4A9-A4F0C0E25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977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6BB7DA-327D-424D-A66A-60DD23B24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E91F80-224B-A74E-BF56-6F978E826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B9F945-7157-4AD5-A512-464935BC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44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6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7410BB-762F-E543-AEFA-D27E12DE1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C7B619-998E-3A48-BA98-8C3CD0A46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2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Line-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246B1B-C50C-46E5-91B0-546B68B75E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835" y="1389227"/>
            <a:ext cx="4299382" cy="3772707"/>
          </a:xfrm>
          <a:prstGeom prst="rect">
            <a:avLst/>
          </a:prstGeom>
        </p:spPr>
      </p:pic>
      <p:pic>
        <p:nvPicPr>
          <p:cNvPr id="5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DCC7B5-FB19-4CE9-99A6-00E6A39462DE}"/>
              </a:ext>
            </a:extLst>
          </p:cNvPr>
          <p:cNvSpPr/>
          <p:nvPr userDrawn="1"/>
        </p:nvSpPr>
        <p:spPr>
          <a:xfrm>
            <a:off x="0" y="0"/>
            <a:ext cx="121431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3167CA-BEE2-461D-AB0C-F2616F5E6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58" y="3058050"/>
            <a:ext cx="6505381" cy="792060"/>
          </a:xfrm>
        </p:spPr>
        <p:txBody>
          <a:bodyPr anchor="t">
            <a:noAutofit/>
          </a:bodyPr>
          <a:lstStyle>
            <a:lvl1pPr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BDE73DB-8CEA-4795-A024-46C87F63A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1558" y="2370776"/>
            <a:ext cx="6505381" cy="629097"/>
          </a:xfrm>
        </p:spPr>
        <p:txBody>
          <a:bodyPr anchor="b">
            <a:noAutofit/>
          </a:bodyPr>
          <a:lstStyle>
            <a:lvl1pPr marL="0" indent="0" algn="l">
              <a:buNone/>
              <a:defRPr sz="3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08712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47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A7C29C3D-7A47-4A78-A220-5920DE8B9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577514" y="4836763"/>
            <a:ext cx="2149475" cy="573088"/>
          </a:xfrm>
          <a:noFill/>
        </p:spPr>
        <p:txBody>
          <a:bodyPr anchor="ctr"/>
          <a:lstStyle>
            <a:lvl1pPr algn="ctr">
              <a:defRPr baseline="0"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Client Logo</a:t>
            </a:r>
          </a:p>
        </p:txBody>
      </p:sp>
    </p:spTree>
    <p:extLst>
      <p:ext uri="{BB962C8B-B14F-4D97-AF65-F5344CB8AC3E}">
        <p14:creationId xmlns:p14="http://schemas.microsoft.com/office/powerpoint/2010/main" val="3882785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4171" y="6383159"/>
            <a:ext cx="2565133" cy="3991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A1DC5AE-4670-499A-841E-8BCE60AAFF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27313" y="6324836"/>
            <a:ext cx="2148840" cy="57607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1E60"/>
                </a:solidFill>
              </a:defRPr>
            </a:lvl1pPr>
          </a:lstStyle>
          <a:p>
            <a:r>
              <a:rPr lang="en-PH" dirty="0"/>
              <a:t>Client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58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Cap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728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83" y="987425"/>
            <a:ext cx="4506817" cy="2436812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5"/>
            <a:ext cx="6559633" cy="48736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69983" y="3424236"/>
            <a:ext cx="4506817" cy="1698749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ED92336-4097-E248-B46D-24B2170B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A9B83F-DCEA-7649-8E05-2DC3C30C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6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9E632FC2-E1EB-465A-86E0-559CCAA8E0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6637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F9365CCA-3F7F-4DD1-AB22-36453C6877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77514" y="3275634"/>
            <a:ext cx="11059425" cy="1469985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2306608"/>
            <a:ext cx="11059425" cy="1116523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8962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59" y="2578224"/>
            <a:ext cx="9136226" cy="1643598"/>
          </a:xfrm>
        </p:spPr>
        <p:txBody>
          <a:bodyPr>
            <a:no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CLIENT NAME</a:t>
            </a:r>
          </a:p>
        </p:txBody>
      </p:sp>
      <p:sp>
        <p:nvSpPr>
          <p:cNvPr id="7" name="Shape 655"/>
          <p:cNvSpPr txBox="1">
            <a:spLocks/>
          </p:cNvSpPr>
          <p:nvPr userDrawn="1"/>
        </p:nvSpPr>
        <p:spPr>
          <a:xfrm>
            <a:off x="639800" y="2578223"/>
            <a:ext cx="2052559" cy="1643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buClr>
                <a:schemeClr val="lt1"/>
              </a:buClr>
              <a:buSzPct val="25000"/>
            </a:pPr>
            <a:r>
              <a:rPr lang="en-US" sz="4400" b="1" dirty="0">
                <a:solidFill>
                  <a:schemeClr val="accent1"/>
                </a:solidFill>
              </a:rPr>
              <a:t>HELLO, 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369983" y="1929014"/>
            <a:ext cx="2539678" cy="83185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CLIENT LOGO HERE</a:t>
            </a:r>
          </a:p>
        </p:txBody>
      </p:sp>
      <p:pic>
        <p:nvPicPr>
          <p:cNvPr id="6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37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074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57994-8820-4C47-A89E-A6DC208EA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84891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263640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© 2018, Sutherland Global, Inc. All rights reserved.</a:t>
            </a:r>
            <a:endParaRPr lang="en-US" dirty="0">
              <a:solidFill>
                <a:srgbClr val="6E797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253290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1" r:id="rId2"/>
    <p:sldLayoutId id="2147483763" r:id="rId3"/>
    <p:sldLayoutId id="2147483764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5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 txBox="1">
            <a:spLocks/>
          </p:cNvSpPr>
          <p:nvPr/>
        </p:nvSpPr>
        <p:spPr>
          <a:xfrm>
            <a:off x="647701" y="1445877"/>
            <a:ext cx="10896600" cy="1817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4000" dirty="0"/>
          </a:p>
          <a:p>
            <a:r>
              <a:rPr lang="en-US" sz="4000" dirty="0"/>
              <a:t>Team Performance Overview</a:t>
            </a:r>
            <a:endParaRPr lang="en-US" sz="2300" dirty="0"/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647701" y="2959388"/>
            <a:ext cx="10896600" cy="1326389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26235D"/>
                </a:solidFill>
              </a:rPr>
              <a:t>July 05, 2022</a:t>
            </a:r>
          </a:p>
        </p:txBody>
      </p:sp>
      <p:pic>
        <p:nvPicPr>
          <p:cNvPr id="7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1" y="3765397"/>
            <a:ext cx="2526573" cy="71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F10E000-9EED-4D31-9F70-A30687D7A72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115F8B7-61D3-4872-90E0-2C270D3BD929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361390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37F05-C1F5-4891-873E-F962C7993673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Arial" charset="0"/>
                <a:cs typeface="Arial" charset="0"/>
              </a:rPr>
              <a:t>AP Invoice Intake Process – Monthly Volume Trend Analysis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8B4312-7090-4D11-9DB2-FB5844EEFF95}"/>
              </a:ext>
            </a:extLst>
          </p:cNvPr>
          <p:cNvSpPr txBox="1"/>
          <p:nvPr/>
        </p:nvSpPr>
        <p:spPr>
          <a:xfrm>
            <a:off x="583137" y="6004357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Jul 01,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E490EE9-8FC5-4EB2-89C4-B6D51589A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7729314"/>
              </p:ext>
            </p:extLst>
          </p:nvPr>
        </p:nvGraphicFramePr>
        <p:xfrm>
          <a:off x="508300" y="3290746"/>
          <a:ext cx="10881360" cy="266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CF8961A-4C00-456E-B054-75189B1DC3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07870"/>
              </p:ext>
            </p:extLst>
          </p:nvPr>
        </p:nvGraphicFramePr>
        <p:xfrm>
          <a:off x="482651" y="664825"/>
          <a:ext cx="10881360" cy="253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305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497378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777814-0697-42E6-B84D-69BD4585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1C2C25-8E53-48D7-A4F6-1F0974FC6BCD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Century Gothic" panose="020B0502020202020204" pitchFamily="34" charset="0"/>
                <a:cs typeface="Arial" charset="0"/>
              </a:rPr>
              <a:t>Kofax Document Review– Monthly Volume: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B5025A-67B8-4798-891E-D7B30717727F}"/>
              </a:ext>
            </a:extLst>
          </p:cNvPr>
          <p:cNvSpPr txBox="1"/>
          <p:nvPr/>
        </p:nvSpPr>
        <p:spPr>
          <a:xfrm>
            <a:off x="391482" y="5606743"/>
            <a:ext cx="916815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Ju1 01,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95F3A10-3D4A-4E59-9E7A-69F32B770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7202079"/>
              </p:ext>
            </p:extLst>
          </p:nvPr>
        </p:nvGraphicFramePr>
        <p:xfrm>
          <a:off x="552544" y="910832"/>
          <a:ext cx="11165844" cy="45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505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2" y="48760"/>
            <a:ext cx="10993733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Jun 27 to Jul 01, 2022 (P1)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12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0744BB-93CD-4872-A16B-1DD4E383C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98" y="747639"/>
            <a:ext cx="11744588" cy="497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23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48760"/>
            <a:ext cx="10954544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Jun 27 to Jul 01, 2022 (P2)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505067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2689CE-EE32-40E3-8166-79225025D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05" y="554280"/>
            <a:ext cx="11732730" cy="55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4CFC-2329-4203-AB28-59E71485D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3AD6-7A85-4675-B46B-90E47CADF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6799" y="296920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General Ledger Recon Training Updates 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458020-6D98-43D7-8AAB-10D2184C1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95" y="972248"/>
            <a:ext cx="10761207" cy="2377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3FB48E-83DB-4872-A42E-F037A8414DC4}"/>
              </a:ext>
            </a:extLst>
          </p:cNvPr>
          <p:cNvSpPr txBox="1"/>
          <p:nvPr/>
        </p:nvSpPr>
        <p:spPr>
          <a:xfrm>
            <a:off x="214494" y="4675427"/>
            <a:ext cx="9675739" cy="1092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Note:</a:t>
            </a:r>
          </a:p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Total Volume received for June’22 is 74 recons. GL team completed 73 recons and 1 recons are pending.</a:t>
            </a:r>
          </a:p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We have completed all the volumes received in Phase 1 &amp; 2 (Totally 75 Recons)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CDCF1D-554A-452B-B0E6-F7E25AF0D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94" y="3398771"/>
            <a:ext cx="7092177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95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6394F-445D-4DB0-A3A9-FD33AE880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E99D29-23C8-4683-97C0-5CA4CCAEF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98" y="114599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solidFill>
                  <a:srgbClr val="001E60"/>
                </a:solidFill>
                <a:latin typeface="Century Gothic" panose="020B0502020202020204" pitchFamily="34" charset="0"/>
              </a:rPr>
              <a:t>Aetna – UNID payments Jul’22 till 07/05/22: 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DD53CE9-6CEF-4006-A3E1-7364BA9AD77B}"/>
              </a:ext>
            </a:extLst>
          </p:cNvPr>
          <p:cNvSpPr txBox="1">
            <a:spLocks/>
          </p:cNvSpPr>
          <p:nvPr/>
        </p:nvSpPr>
        <p:spPr>
          <a:xfrm>
            <a:off x="36998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pic>
        <p:nvPicPr>
          <p:cNvPr id="10" name="Picture 1" descr="cid:image003.png@01D4C1EA.92C2E060">
            <a:extLst>
              <a:ext uri="{FF2B5EF4-FFF2-40B4-BE49-F238E27FC236}">
                <a16:creationId xmlns:a16="http://schemas.microsoft.com/office/drawing/2014/main" id="{AE2F59A3-9D30-4B76-9B32-35DBB732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5A806C6E-C268-46EF-81C1-1733A7518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3440" y="727568"/>
            <a:ext cx="4295135" cy="32316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r>
              <a:rPr kumimoji="0" lang="en-US" altLang="en-US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Major Contribution: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$32K received in BOA Wires, and we are unable to locate this wire and we sent an email to Kelli for further assistance.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$20K + $22K received in </a:t>
            </a: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Bank one</a:t>
            </a:r>
            <a:r>
              <a:rPr kumimoji="0" lang="en-US" altLang="en-US" sz="12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Wires, and we are unable to locate this wire and we sent an email to Kelli for further assistance.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200" b="1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200" b="1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200" b="1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$6K belongs to Forex Credit received in Scotia Bank wire, Kelli is working on it.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941795-FF20-4ADB-A659-1CD255FB2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50" y="699586"/>
            <a:ext cx="7329361" cy="1463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4B13C9-586D-45EC-BE9A-C87D64B53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47" y="2189130"/>
            <a:ext cx="7329364" cy="19202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179DD2-0A30-49B9-A9D2-FD7D243A5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850" y="4185140"/>
            <a:ext cx="11747725" cy="15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28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74990" y="260025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Insurance – Attendance June 2022 (till 06/10/2022)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990" y="6099174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16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4A9DC2-DCA3-493E-BBA2-441DB5704025}"/>
              </a:ext>
            </a:extLst>
          </p:cNvPr>
          <p:cNvSpPr txBox="1"/>
          <p:nvPr/>
        </p:nvSpPr>
        <p:spPr>
          <a:xfrm>
            <a:off x="5962066" y="986348"/>
            <a:ext cx="54310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>
                <a:solidFill>
                  <a:srgbClr val="70C27A"/>
                </a:solidFill>
              </a:rPr>
              <a:t>6.25%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from period Jun 01 to Jun 10,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Sneka was on Marriage leave (06/07 to 06/10)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Rishika was on PL (06/09 &amp; 06/10)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Anand was on PL (06/06)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Balaji was on SL (06/08)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C779B9-040E-48C0-B87E-B72CCC889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90" y="845560"/>
            <a:ext cx="5478825" cy="4114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3C9831-43F2-4AE3-AD57-3579E6AE4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673505"/>
            <a:ext cx="3858719" cy="94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36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SADH – Update: June 2022 (till 06/10/2022)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17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332234" y="4802585"/>
            <a:ext cx="115275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% ---- 99.21%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Rishika had a permission on 06/09.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2963C0-2FE3-45ED-85E5-E824CAC3E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34" y="803317"/>
            <a:ext cx="11607732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97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1248681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&amp; AHT Utilization – Update: June 2022 (till 06/10/2022)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18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479493" y="5061123"/>
            <a:ext cx="115275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/>
              <a:t>Unable to pull the team Prohance utilization detail due to tool issue. Raised ticket and sent email to Prakash Durai for assistance.</a:t>
            </a:r>
            <a:endParaRPr lang="en-US" sz="1200" dirty="0">
              <a:solidFill>
                <a:srgbClr val="201F1E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201F1E"/>
                </a:solidFill>
              </a:rPr>
              <a:t>Team AHT Utilization as per Volume received is </a:t>
            </a:r>
            <a:r>
              <a:rPr lang="en-US" sz="1200" dirty="0">
                <a:solidFill>
                  <a:srgbClr val="00B050"/>
                </a:solidFill>
              </a:rPr>
              <a:t>71%</a:t>
            </a:r>
            <a:r>
              <a:rPr lang="en-US" sz="1200" dirty="0">
                <a:solidFill>
                  <a:srgbClr val="201F1E"/>
                </a:solidFill>
              </a:rPr>
              <a:t> till June 10, 2022.</a:t>
            </a:r>
          </a:p>
          <a:p>
            <a:endParaRPr lang="en-US" sz="1200" b="1" dirty="0"/>
          </a:p>
          <a:p>
            <a:endParaRPr lang="en-US" sz="6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BBB35B-77FD-4557-B7F3-4500A6183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035" y="739529"/>
            <a:ext cx="3823964" cy="4206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0FC103-5558-4E60-BE1B-B7A2ADF198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654"/>
          <a:stretch/>
        </p:blipFill>
        <p:spPr>
          <a:xfrm>
            <a:off x="220372" y="730137"/>
            <a:ext cx="6589209" cy="40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32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 txBox="1">
            <a:spLocks/>
          </p:cNvSpPr>
          <p:nvPr/>
        </p:nvSpPr>
        <p:spPr>
          <a:xfrm>
            <a:off x="647701" y="1445877"/>
            <a:ext cx="10896600" cy="1817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4000" dirty="0"/>
          </a:p>
          <a:p>
            <a:r>
              <a:rPr lang="en-US" sz="4000" dirty="0"/>
              <a:t>Team Performance Overview</a:t>
            </a:r>
            <a:endParaRPr lang="en-US" sz="2300" dirty="0"/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632013" y="2946136"/>
            <a:ext cx="10896600" cy="1326389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26235D"/>
                </a:solidFill>
              </a:rPr>
              <a:t>June 13,  2022</a:t>
            </a:r>
          </a:p>
        </p:txBody>
      </p:sp>
      <p:pic>
        <p:nvPicPr>
          <p:cNvPr id="3" name="Picture 2" descr="Text, logo&#10;&#10;Description automatically generated">
            <a:extLst>
              <a:ext uri="{FF2B5EF4-FFF2-40B4-BE49-F238E27FC236}">
                <a16:creationId xmlns:a16="http://schemas.microsoft.com/office/drawing/2014/main" id="{FE3CD45B-D469-4A1C-ABE1-9BF43D12A2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1" y="3942988"/>
            <a:ext cx="4217224" cy="665236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FF72B4E-82AB-4FED-BB5E-5BCAECA6627E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72DE011-7383-4008-9555-19389F7E16A1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19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2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IID">
            <a:extLst>
              <a:ext uri="{FF2B5EF4-FFF2-40B4-BE49-F238E27FC236}">
                <a16:creationId xmlns:a16="http://schemas.microsoft.com/office/drawing/2014/main" id="{DA144FD9-E191-44C2-8DE0-D15E5AD3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8068" y="232249"/>
            <a:ext cx="623796" cy="62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11" y="6225590"/>
            <a:ext cx="2149475" cy="5762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258994-60B7-48AC-9DDA-E2E8D6FC0948}"/>
              </a:ext>
            </a:extLst>
          </p:cNvPr>
          <p:cNvSpPr txBox="1"/>
          <p:nvPr/>
        </p:nvSpPr>
        <p:spPr>
          <a:xfrm>
            <a:off x="459711" y="353327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Automation Updates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05BBF5-B0BC-41AF-B6E9-CA81260CEE53}"/>
              </a:ext>
            </a:extLst>
          </p:cNvPr>
          <p:cNvSpPr/>
          <p:nvPr/>
        </p:nvSpPr>
        <p:spPr>
          <a:xfrm>
            <a:off x="379828" y="239261"/>
            <a:ext cx="5611076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DCB0A7-C664-44B1-97C5-5C4BE2398C71}"/>
              </a:ext>
            </a:extLst>
          </p:cNvPr>
          <p:cNvSpPr/>
          <p:nvPr/>
        </p:nvSpPr>
        <p:spPr>
          <a:xfrm>
            <a:off x="6195575" y="233355"/>
            <a:ext cx="5624993" cy="2894158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4110E7-5A7A-48C2-B2E6-11E93BAB5526}"/>
              </a:ext>
            </a:extLst>
          </p:cNvPr>
          <p:cNvSpPr/>
          <p:nvPr/>
        </p:nvSpPr>
        <p:spPr>
          <a:xfrm>
            <a:off x="379827" y="3244842"/>
            <a:ext cx="5611077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0B07A-E2D7-49B6-AF96-913082ACE01B}"/>
              </a:ext>
            </a:extLst>
          </p:cNvPr>
          <p:cNvSpPr txBox="1"/>
          <p:nvPr/>
        </p:nvSpPr>
        <p:spPr>
          <a:xfrm>
            <a:off x="6298404" y="335281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Help Items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177993-641C-4D66-9782-C10EEFA62B64}"/>
              </a:ext>
            </a:extLst>
          </p:cNvPr>
          <p:cNvSpPr/>
          <p:nvPr/>
        </p:nvSpPr>
        <p:spPr>
          <a:xfrm>
            <a:off x="6234951" y="3778553"/>
            <a:ext cx="5416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April’22 &amp; May’22 invoice was pending due to new PO# &amp; contract renewal update.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A6C10D-11A6-4BB3-A24B-CFE49BD7EAE6}"/>
              </a:ext>
            </a:extLst>
          </p:cNvPr>
          <p:cNvSpPr txBox="1"/>
          <p:nvPr/>
        </p:nvSpPr>
        <p:spPr>
          <a:xfrm>
            <a:off x="6298403" y="270698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Operational Metric’s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231F1A-E7C4-4158-8C48-D68CB3ECD98C}"/>
              </a:ext>
            </a:extLst>
          </p:cNvPr>
          <p:cNvSpPr/>
          <p:nvPr/>
        </p:nvSpPr>
        <p:spPr>
          <a:xfrm>
            <a:off x="6316435" y="615903"/>
            <a:ext cx="4636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SLA’s &amp; KPI’s of Cash allocation, Billing &amp; Claims R &amp; R are met from Jun 13 to Jun 17, 2022.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E706D9-C022-4D5E-83A2-39B69B3EFE56}"/>
              </a:ext>
            </a:extLst>
          </p:cNvPr>
          <p:cNvSpPr txBox="1"/>
          <p:nvPr/>
        </p:nvSpPr>
        <p:spPr>
          <a:xfrm>
            <a:off x="493059" y="329283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Team Performance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034FAA-90D1-457D-9C80-656DE3F9D3E2}"/>
              </a:ext>
            </a:extLst>
          </p:cNvPr>
          <p:cNvSpPr/>
          <p:nvPr/>
        </p:nvSpPr>
        <p:spPr>
          <a:xfrm>
            <a:off x="388224" y="3923967"/>
            <a:ext cx="5611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Prohance SADH is </a:t>
            </a:r>
            <a:r>
              <a:rPr lang="en-US" sz="1200" b="1" dirty="0">
                <a:solidFill>
                  <a:srgbClr val="00B050"/>
                </a:solidFill>
              </a:rPr>
              <a:t>99.21%</a:t>
            </a:r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from period Jun 01 to Jun 10,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>
                <a:solidFill>
                  <a:srgbClr val="00B050"/>
                </a:solidFill>
              </a:rPr>
              <a:t>6.25% </a:t>
            </a:r>
            <a:r>
              <a:rPr lang="en-US" sz="1200" dirty="0"/>
              <a:t>from period Jun 01 to Jun 10,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Unable to pull the team Prohance utilization detail due to tool issue. Raised ticket and sent email to Prakash Durai for assistance.</a:t>
            </a:r>
            <a:endParaRPr lang="en-US" sz="1200" dirty="0">
              <a:solidFill>
                <a:srgbClr val="201F1E"/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01F1E"/>
                </a:solidFill>
              </a:rPr>
              <a:t>Team AHT Utilization as per Volume received is </a:t>
            </a:r>
            <a:r>
              <a:rPr lang="en-US" sz="1200" b="1" dirty="0"/>
              <a:t>71%</a:t>
            </a:r>
            <a:r>
              <a:rPr lang="en-US" sz="1200" dirty="0">
                <a:solidFill>
                  <a:srgbClr val="201F1E"/>
                </a:solidFill>
              </a:rPr>
              <a:t> till Jun 10, 2022.</a:t>
            </a:r>
            <a:endParaRPr lang="en-US" sz="1200" dirty="0"/>
          </a:p>
        </p:txBody>
      </p:sp>
      <p:pic>
        <p:nvPicPr>
          <p:cNvPr id="8196" name="Picture 4" descr="Team performance">
            <a:extLst>
              <a:ext uri="{FF2B5EF4-FFF2-40B4-BE49-F238E27FC236}">
                <a16:creationId xmlns:a16="http://schemas.microsoft.com/office/drawing/2014/main" id="{37EF820C-5824-485F-A3ED-CA0E41D4D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3227" y="3248532"/>
            <a:ext cx="630911" cy="63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and help logo and symbols template icons app - Download Free ...">
            <a:extLst>
              <a:ext uri="{FF2B5EF4-FFF2-40B4-BE49-F238E27FC236}">
                <a16:creationId xmlns:a16="http://schemas.microsoft.com/office/drawing/2014/main" id="{36A7BE75-07B1-4E85-9353-5731656D1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71" t="8211" r="12512" b="13593"/>
          <a:stretch/>
        </p:blipFill>
        <p:spPr bwMode="auto">
          <a:xfrm>
            <a:off x="11057436" y="3285142"/>
            <a:ext cx="717552" cy="5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9E8077-9ACA-4632-B19F-A866637D234B}"/>
              </a:ext>
            </a:extLst>
          </p:cNvPr>
          <p:cNvSpPr/>
          <p:nvPr/>
        </p:nvSpPr>
        <p:spPr>
          <a:xfrm>
            <a:off x="6201098" y="3250098"/>
            <a:ext cx="5619470" cy="2882996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686A16B8-01FC-426A-8AEA-BC098DA3E21E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D59ECD0A-B106-45DE-89A7-E5CBF46C23D8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8" name="Picture 17" descr="A picture containing clock&#10;&#10;Description automatically generated">
            <a:extLst>
              <a:ext uri="{FF2B5EF4-FFF2-40B4-BE49-F238E27FC236}">
                <a16:creationId xmlns:a16="http://schemas.microsoft.com/office/drawing/2014/main" id="{625C8EA5-A348-418E-8A72-51D4B33920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65" r="1826" b="9602"/>
          <a:stretch/>
        </p:blipFill>
        <p:spPr>
          <a:xfrm>
            <a:off x="5277308" y="297202"/>
            <a:ext cx="649358" cy="67260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C820684-FBA5-40EB-B157-FC1FFB643B22}"/>
              </a:ext>
            </a:extLst>
          </p:cNvPr>
          <p:cNvSpPr txBox="1"/>
          <p:nvPr/>
        </p:nvSpPr>
        <p:spPr>
          <a:xfrm>
            <a:off x="6374452" y="1178664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General Update: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79210-653F-4852-B6A3-79259EB6406C}"/>
              </a:ext>
            </a:extLst>
          </p:cNvPr>
          <p:cNvSpPr/>
          <p:nvPr/>
        </p:nvSpPr>
        <p:spPr>
          <a:xfrm>
            <a:off x="6316435" y="1371603"/>
            <a:ext cx="5352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Sasiganth was selected for Hypercare process and effecti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ve 06/22/202 he will move to that team.</a:t>
            </a: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7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309360" y="1175653"/>
            <a:ext cx="4127863" cy="3362753"/>
          </a:xfrm>
        </p:spPr>
        <p:txBody>
          <a:bodyPr>
            <a:normAutofit/>
          </a:bodyPr>
          <a:lstStyle/>
          <a:p>
            <a:r>
              <a:rPr lang="en-US" sz="6000" dirty="0"/>
              <a:t> </a:t>
            </a:r>
            <a:br>
              <a:rPr lang="en-US" sz="6000" dirty="0"/>
            </a:br>
            <a:br>
              <a:rPr lang="en-US" sz="6000" dirty="0"/>
            </a:br>
            <a:r>
              <a:rPr lang="en-US" sz="5500" dirty="0"/>
              <a:t>Thank you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D03501A-8635-4626-8F75-916EF9CB8763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61C197C-472A-4E1C-854B-468D5250F52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20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3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7" y="353231"/>
            <a:ext cx="3824578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SLA / KPI’s 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8C328-05C4-4FBE-A5EA-3ADC625E5581}"/>
              </a:ext>
            </a:extLst>
          </p:cNvPr>
          <p:cNvSpPr txBox="1"/>
          <p:nvPr/>
        </p:nvSpPr>
        <p:spPr>
          <a:xfrm>
            <a:off x="2274338" y="3578308"/>
            <a:ext cx="747544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Note : </a:t>
            </a:r>
          </a:p>
          <a:p>
            <a:endParaRPr lang="en-US" b="1" u="sng" dirty="0"/>
          </a:p>
          <a:p>
            <a:r>
              <a:rPr lang="en-US" sz="1400" b="1" dirty="0"/>
              <a:t>Billing : </a:t>
            </a:r>
            <a:r>
              <a:rPr lang="en-US" sz="1400" dirty="0"/>
              <a:t>We have received volume in 7 KPI’s &amp; 1 SLA out of 9 Deliverables.</a:t>
            </a:r>
          </a:p>
          <a:p>
            <a:endParaRPr lang="en-US" sz="1400" dirty="0"/>
          </a:p>
          <a:p>
            <a:r>
              <a:rPr lang="en-US" sz="1400" b="1" dirty="0"/>
              <a:t>Cash Allocation : </a:t>
            </a:r>
            <a:r>
              <a:rPr lang="en-US" sz="1400" dirty="0"/>
              <a:t>We have received volume in 27 KPI’s &amp; 1 SLA out of 31 Deliverables.</a:t>
            </a:r>
          </a:p>
          <a:p>
            <a:endParaRPr lang="en-US" sz="1400" dirty="0"/>
          </a:p>
          <a:p>
            <a:r>
              <a:rPr lang="en-US" sz="1400" b="1" dirty="0"/>
              <a:t>Claims R &amp; R : </a:t>
            </a:r>
            <a:r>
              <a:rPr lang="en-US" sz="1400" dirty="0"/>
              <a:t>We have received volume in 16 KPI’s &amp; 1 SLA out of 18 Deliverables.</a:t>
            </a:r>
            <a:r>
              <a:rPr lang="en-US" dirty="0"/>
              <a:t>	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C6D08D3-88A8-45B5-B8A3-017AFDF6125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E8B779-85ED-486E-B1C3-81E1B265975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D214F9-8369-4720-9426-CF8D5B994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661" y="1007524"/>
            <a:ext cx="8344578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500698"/>
            <a:ext cx="1123317" cy="301155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42215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Claims R &amp; R – Volume Trend Analysis</a:t>
            </a:r>
            <a:r>
              <a:rPr lang="en-US" sz="2000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C504344-A487-4FF3-B22B-D590C48FCED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41AFB-04A1-4516-9102-DEF639D372D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4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396BF-A655-4A9C-9506-77BF56A4FDE1}"/>
              </a:ext>
            </a:extLst>
          </p:cNvPr>
          <p:cNvSpPr/>
          <p:nvPr/>
        </p:nvSpPr>
        <p:spPr>
          <a:xfrm>
            <a:off x="387595" y="5839406"/>
            <a:ext cx="11619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almost similar volume on all three months (Apr, May &amp; Jun’22). 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5A68A9F-BF2A-475F-AFF3-A66CCA601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126192"/>
              </p:ext>
            </p:extLst>
          </p:nvPr>
        </p:nvGraphicFramePr>
        <p:xfrm>
          <a:off x="724347" y="679081"/>
          <a:ext cx="5143501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FF906F8-C4B2-4880-AA5F-A4B2F91762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87272"/>
              </p:ext>
            </p:extLst>
          </p:nvPr>
        </p:nvGraphicFramePr>
        <p:xfrm>
          <a:off x="5956481" y="669557"/>
          <a:ext cx="5257800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66F1CCF-3A77-46BF-A719-0F552D43A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443172"/>
              </p:ext>
            </p:extLst>
          </p:nvPr>
        </p:nvGraphicFramePr>
        <p:xfrm>
          <a:off x="724347" y="3306427"/>
          <a:ext cx="5143501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062216D-EB16-4778-8C5C-87BCD47220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186336"/>
              </p:ext>
            </p:extLst>
          </p:nvPr>
        </p:nvGraphicFramePr>
        <p:xfrm>
          <a:off x="5956481" y="3306427"/>
          <a:ext cx="5257800" cy="257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1573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184415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Claims from Jun 27 to Jul 01,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DC34800-5DDF-4695-9E94-F9E7014C5874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A1566-F213-423E-9AE6-7A5173536E7D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5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6BD997-058F-453E-8822-5B4FA48CF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18" y="801160"/>
            <a:ext cx="11723567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9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65346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7035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–SFB Billing – Volume Trend Analysis: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396BF-A655-4A9C-9506-77BF56A4FDE1}"/>
              </a:ext>
            </a:extLst>
          </p:cNvPr>
          <p:cNvSpPr/>
          <p:nvPr/>
        </p:nvSpPr>
        <p:spPr>
          <a:xfrm>
            <a:off x="620403" y="5785651"/>
            <a:ext cx="1088689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Note 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29% low volume in the month of May’’22 when we compare with Apr’22 &amp; Jun’22.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92CA716-B97D-4547-B589-C7FE68D8FAEA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6524E-4EE7-429D-B8FB-2872BB9C5E65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6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420F921-746D-4FE1-98BC-5D35B4C71C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773628"/>
              </p:ext>
            </p:extLst>
          </p:nvPr>
        </p:nvGraphicFramePr>
        <p:xfrm>
          <a:off x="782262" y="632546"/>
          <a:ext cx="5172076" cy="248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1936998-C27B-4085-A2A0-4711F5723B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504479"/>
              </p:ext>
            </p:extLst>
          </p:nvPr>
        </p:nvGraphicFramePr>
        <p:xfrm>
          <a:off x="6052605" y="640775"/>
          <a:ext cx="5257800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FB9FE08-41D0-4BB2-B696-2F37A161C3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717372"/>
              </p:ext>
            </p:extLst>
          </p:nvPr>
        </p:nvGraphicFramePr>
        <p:xfrm>
          <a:off x="740411" y="3199961"/>
          <a:ext cx="5172076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A997E53-16AE-4857-A303-B70768435C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804275"/>
              </p:ext>
            </p:extLst>
          </p:nvPr>
        </p:nvGraphicFramePr>
        <p:xfrm>
          <a:off x="6069491" y="3213259"/>
          <a:ext cx="5240914" cy="25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54036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172277" y="148641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Billing from Jun 27 to Jul 01,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E608072-62A9-4011-9F8C-F4D84E827186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7D7D6DA-F1C4-45AD-BCF0-39F38000B90A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7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2B6CF0B-1D6F-4568-991D-0512DE5E1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5" y="819150"/>
            <a:ext cx="11827467" cy="310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18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9" y="6287609"/>
            <a:ext cx="1918142" cy="514244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234621" y="10211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Aetna–Cash Allocation – Volume Trend Analysis: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15B77D-9EA8-4869-8378-691E1CEA321F}"/>
              </a:ext>
            </a:extLst>
          </p:cNvPr>
          <p:cNvSpPr/>
          <p:nvPr/>
        </p:nvSpPr>
        <p:spPr>
          <a:xfrm>
            <a:off x="720026" y="5634017"/>
            <a:ext cx="103720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8% low volume in the month of May’22 &amp; June’22 when we compare with Apr’22. Volume fluctuating on weekly volume trend.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D824B9F-362E-42EF-AA07-EC667C68AA72}"/>
              </a:ext>
            </a:extLst>
          </p:cNvPr>
          <p:cNvSpPr txBox="1">
            <a:spLocks/>
          </p:cNvSpPr>
          <p:nvPr/>
        </p:nvSpPr>
        <p:spPr>
          <a:xfrm>
            <a:off x="4369623" y="6521010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23D28-0077-4E7E-9328-5AB988DE03D7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8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1E52009-E1CB-460A-A665-DAE915177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505986"/>
              </p:ext>
            </p:extLst>
          </p:nvPr>
        </p:nvGraphicFramePr>
        <p:xfrm>
          <a:off x="686624" y="591554"/>
          <a:ext cx="5191126" cy="2448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58F3225-4768-4FB7-AEEB-4ED25F21F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918752"/>
              </p:ext>
            </p:extLst>
          </p:nvPr>
        </p:nvGraphicFramePr>
        <p:xfrm>
          <a:off x="5966217" y="602124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E2C1BD0-2A01-4019-88C5-AE6072BFB3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863345"/>
              </p:ext>
            </p:extLst>
          </p:nvPr>
        </p:nvGraphicFramePr>
        <p:xfrm>
          <a:off x="653287" y="3129528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53B99CA-FF3C-4057-B169-361D1F33AD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499857"/>
              </p:ext>
            </p:extLst>
          </p:nvPr>
        </p:nvGraphicFramePr>
        <p:xfrm>
          <a:off x="5966217" y="3141756"/>
          <a:ext cx="5257800" cy="248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4824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8866" y="284423"/>
            <a:ext cx="10515600" cy="2904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70000"/>
              </a:lnSpc>
            </a:pPr>
            <a:r>
              <a:rPr lang="en-US" sz="2400" dirty="0">
                <a:latin typeface="Century Gothic" panose="020B0502020202020204" pitchFamily="34" charset="0"/>
              </a:rPr>
              <a:t>Unclaimed Property – Volume Trend: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457" y="5871258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Ju1 01, 2022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238717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6FEDAC8-1C4D-4442-948B-4D27EF73F5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698638"/>
              </p:ext>
            </p:extLst>
          </p:nvPr>
        </p:nvGraphicFramePr>
        <p:xfrm>
          <a:off x="358866" y="805694"/>
          <a:ext cx="11459061" cy="4813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511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E79BB"/>
      </a:accent1>
      <a:accent2>
        <a:srgbClr val="F99A42"/>
      </a:accent2>
      <a:accent3>
        <a:srgbClr val="6E797C"/>
      </a:accent3>
      <a:accent4>
        <a:srgbClr val="26235D"/>
      </a:accent4>
      <a:accent5>
        <a:srgbClr val="70C27A"/>
      </a:accent5>
      <a:accent6>
        <a:srgbClr val="FFFFFF"/>
      </a:accent6>
      <a:hlink>
        <a:srgbClr val="2E79BB"/>
      </a:hlink>
      <a:folHlink>
        <a:srgbClr val="2E79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therland-PPT-Template" id="{48C147EC-C884-408D-AC6D-B8885C9C4C50}" vid="{E765A40C-676F-4139-85C6-1E01C2143B7B}"/>
    </a:ext>
  </a:extLst>
</a:theme>
</file>

<file path=ppt/theme/theme2.xml><?xml version="1.0" encoding="utf-8"?>
<a:theme xmlns:a="http://schemas.openxmlformats.org/drawingml/2006/main" name="1_Office Theme">
  <a:themeElements>
    <a:clrScheme name="Custom 29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6235D"/>
      </a:accent1>
      <a:accent2>
        <a:srgbClr val="2E79BB"/>
      </a:accent2>
      <a:accent3>
        <a:srgbClr val="6E797C"/>
      </a:accent3>
      <a:accent4>
        <a:srgbClr val="6CC049"/>
      </a:accent4>
      <a:accent5>
        <a:srgbClr val="F99F42"/>
      </a:accent5>
      <a:accent6>
        <a:srgbClr val="FFFFFF"/>
      </a:accent6>
      <a:hlink>
        <a:srgbClr val="2E79B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Sutherland-PPT-Template</Template>
  <TotalTime>17439</TotalTime>
  <Words>1120</Words>
  <Application>Microsoft Office PowerPoint</Application>
  <PresentationFormat>Widescreen</PresentationFormat>
  <Paragraphs>173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Black</vt:lpstr>
      <vt:lpstr>Calibri</vt:lpstr>
      <vt:lpstr>Century Gothic</vt:lpstr>
      <vt:lpstr>Verdana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Unclaimed Property – Volume Trend:</vt:lpstr>
      <vt:lpstr>PowerPoint Presentation</vt:lpstr>
      <vt:lpstr>PowerPoint Presentation</vt:lpstr>
      <vt:lpstr>PowerPoint Presentation</vt:lpstr>
      <vt:lpstr>PowerPoint Presentation</vt:lpstr>
      <vt:lpstr>General Ledger Recon Training Updates :</vt:lpstr>
      <vt:lpstr>Aetna – UNID payments Jul’22 till 07/05/22: </vt:lpstr>
      <vt:lpstr>PowerPoint Presentation</vt:lpstr>
      <vt:lpstr>PowerPoint Presentation</vt:lpstr>
      <vt:lpstr>PowerPoint Presentation</vt:lpstr>
      <vt:lpstr>PowerPoint Presentation</vt:lpstr>
      <vt:lpstr>  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Ramesh S</dc:creator>
  <cp:lastModifiedBy>M, Saravanan</cp:lastModifiedBy>
  <cp:revision>3375</cp:revision>
  <dcterms:created xsi:type="dcterms:W3CDTF">2019-07-18T13:54:23Z</dcterms:created>
  <dcterms:modified xsi:type="dcterms:W3CDTF">2022-07-07T13:49:12Z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900b6904-4c2f-4895-aaab-0c01a8624ad6</vt:lpwstr>
  </property>
  <property fmtid="{D5CDD505-2E9C-101B-9397-08002B2CF9AE}" pid="3" name="Jive_VersionGuid">
    <vt:lpwstr>18e788c8-309a-44f2-bad9-ca4017f90c4e</vt:lpwstr>
  </property>
  <property fmtid="{D5CDD505-2E9C-101B-9397-08002B2CF9AE}" pid="4" name="Offisync_UniqueId">
    <vt:lpwstr>1002</vt:lpwstr>
  </property>
  <property fmtid="{D5CDD505-2E9C-101B-9397-08002B2CF9AE}" pid="5" name="Offisync_UpdateToken">
    <vt:lpwstr>5</vt:lpwstr>
  </property>
  <property fmtid="{D5CDD505-2E9C-101B-9397-08002B2CF9AE}" pid="6" name="Jive_LatestUserAccountName">
    <vt:lpwstr>ann.jarema@sutherlandglobal.com</vt:lpwstr>
  </property>
  <property fmtid="{D5CDD505-2E9C-101B-9397-08002B2CF9AE}" pid="7" name="Offisync_ProviderInitializationData">
    <vt:lpwstr>https://sutherlandglobal.jiveon.com</vt:lpwstr>
  </property>
  <property fmtid="{D5CDD505-2E9C-101B-9397-08002B2CF9AE}" pid="8" name="MSIP_Label_67599526-06ca-49cc-9fa9-5307800a949a_Enabled">
    <vt:lpwstr>true</vt:lpwstr>
  </property>
  <property fmtid="{D5CDD505-2E9C-101B-9397-08002B2CF9AE}" pid="9" name="MSIP_Label_67599526-06ca-49cc-9fa9-5307800a949a_SetDate">
    <vt:lpwstr>2021-11-01T13:29:31Z</vt:lpwstr>
  </property>
  <property fmtid="{D5CDD505-2E9C-101B-9397-08002B2CF9AE}" pid="10" name="MSIP_Label_67599526-06ca-49cc-9fa9-5307800a949a_Method">
    <vt:lpwstr>Standard</vt:lpwstr>
  </property>
  <property fmtid="{D5CDD505-2E9C-101B-9397-08002B2CF9AE}" pid="11" name="MSIP_Label_67599526-06ca-49cc-9fa9-5307800a949a_Name">
    <vt:lpwstr>67599526-06ca-49cc-9fa9-5307800a949a</vt:lpwstr>
  </property>
  <property fmtid="{D5CDD505-2E9C-101B-9397-08002B2CF9AE}" pid="12" name="MSIP_Label_67599526-06ca-49cc-9fa9-5307800a949a_SiteId">
    <vt:lpwstr>fabb61b8-3afe-4e75-b934-a47f782b8cd7</vt:lpwstr>
  </property>
  <property fmtid="{D5CDD505-2E9C-101B-9397-08002B2CF9AE}" pid="13" name="MSIP_Label_67599526-06ca-49cc-9fa9-5307800a949a_ActionId">
    <vt:lpwstr>2012dd9d-eaf9-4e4c-a1ca-febebae8587e</vt:lpwstr>
  </property>
  <property fmtid="{D5CDD505-2E9C-101B-9397-08002B2CF9AE}" pid="14" name="MSIP_Label_67599526-06ca-49cc-9fa9-5307800a949a_ContentBits">
    <vt:lpwstr>0</vt:lpwstr>
  </property>
</Properties>
</file>