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89" r:id="rId5"/>
    <p:sldId id="422" r:id="rId6"/>
    <p:sldId id="423" r:id="rId7"/>
    <p:sldId id="390" r:id="rId8"/>
    <p:sldId id="391" r:id="rId9"/>
    <p:sldId id="393" r:id="rId10"/>
    <p:sldId id="414" r:id="rId11"/>
    <p:sldId id="415" r:id="rId12"/>
    <p:sldId id="416" r:id="rId13"/>
    <p:sldId id="363" r:id="rId14"/>
    <p:sldId id="408" r:id="rId15"/>
    <p:sldId id="420" r:id="rId16"/>
    <p:sldId id="419" r:id="rId17"/>
    <p:sldId id="421" r:id="rId18"/>
    <p:sldId id="34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Microsoft Office User" initials="MOU" lastIdx="14" clrIdx="6"/>
  <p:cmAuthor id="1" name="Jessie Woodhead" initials="JW" lastIdx="26" clrIdx="0"/>
  <p:cmAuthor id="8" name="Microsoft Office User" initials="MOU [2]" lastIdx="1" clrIdx="7"/>
  <p:cmAuthor id="2" name="Jessie Woodhead" initials="JW [2]" lastIdx="1" clrIdx="1"/>
  <p:cmAuthor id="3" name="Jessie Woodhead" initials="JW [3]" lastIdx="1" clrIdx="2"/>
  <p:cmAuthor id="4" name="Jessie Woodhead" initials="JW [4]" lastIdx="1" clrIdx="3"/>
  <p:cmAuthor id="5" name="Jessie Woodhead" initials="JW [5]" lastIdx="1" clrIdx="4"/>
  <p:cmAuthor id="6" name="Vanessa Lai" initials="VL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4D4D4D"/>
    <a:srgbClr val="D9D9D9"/>
    <a:srgbClr val="102C6A"/>
    <a:srgbClr val="26235D"/>
    <a:srgbClr val="F99F42"/>
    <a:srgbClr val="2E78BB"/>
    <a:srgbClr val="6E797C"/>
    <a:srgbClr val="DE2254"/>
    <a:srgbClr val="7DC8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5988" autoAdjust="0"/>
  </p:normalViewPr>
  <p:slideViewPr>
    <p:cSldViewPr snapToGrid="0" snapToObjects="1">
      <p:cViewPr varScale="1">
        <p:scale>
          <a:sx n="85" d="100"/>
          <a:sy n="85" d="100"/>
        </p:scale>
        <p:origin x="120" y="192"/>
      </p:cViewPr>
      <p:guideLst/>
    </p:cSldViewPr>
  </p:slideViewPr>
  <p:outlineViewPr>
    <p:cViewPr>
      <p:scale>
        <a:sx n="33" d="100"/>
        <a:sy n="33" d="100"/>
      </p:scale>
      <p:origin x="0" y="-65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3606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 baseline="0" dirty="0">
                <a:solidFill>
                  <a:schemeClr val="bg2"/>
                </a:solidFill>
              </a:rPr>
              <a:t>January’ 22 – Week-wise volume Trend</a:t>
            </a:r>
          </a:p>
        </c:rich>
      </c:tx>
      <c:layout>
        <c:manualLayout>
          <c:xMode val="edge"/>
          <c:yMode val="edge"/>
          <c:x val="0.30686867854282435"/>
          <c:y val="4.1407029764395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151455293721184E-2"/>
          <c:y val="0.16979906984036364"/>
          <c:w val="0.92690068610559573"/>
          <c:h val="0.60489673976949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Weekly Volume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Jan-Wk1</c:v>
                </c:pt>
                <c:pt idx="1">
                  <c:v>Jan-Wk2</c:v>
                </c:pt>
                <c:pt idx="2">
                  <c:v>Jan-Wk3</c:v>
                </c:pt>
                <c:pt idx="3">
                  <c:v>Jan-Wk4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479</c:v>
                </c:pt>
                <c:pt idx="1">
                  <c:v>451</c:v>
                </c:pt>
                <c:pt idx="2">
                  <c:v>358</c:v>
                </c:pt>
                <c:pt idx="3">
                  <c:v>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24-44F6-8AC0-6478531A3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8337536"/>
        <c:axId val="98339072"/>
      </c:barChart>
      <c:catAx>
        <c:axId val="983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9072"/>
        <c:crosses val="autoZero"/>
        <c:auto val="1"/>
        <c:lblAlgn val="ctr"/>
        <c:lblOffset val="100"/>
        <c:noMultiLvlLbl val="0"/>
      </c:catAx>
      <c:valAx>
        <c:axId val="9833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7536"/>
        <c:crosses val="autoZero"/>
        <c:crossBetween val="between"/>
        <c:majorUnit val="200"/>
      </c:valAx>
      <c:spPr>
        <a:solidFill>
          <a:srgbClr val="C5C7C5">
            <a:lumMod val="40000"/>
            <a:lumOff val="60000"/>
          </a:srgb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bg1">
            <a:lumMod val="95000"/>
          </a:schemeClr>
        </a:gs>
        <a:gs pos="53000">
          <a:schemeClr val="bg1"/>
        </a:gs>
        <a:gs pos="100000">
          <a:schemeClr val="bg1">
            <a:lumMod val="95000"/>
          </a:schemeClr>
        </a:gs>
      </a:gsLst>
      <a:lin ang="5400000" scaled="1"/>
    </a:gradFill>
    <a:ln w="19050">
      <a:solidFill>
        <a:srgbClr val="002060"/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 baseline="0" dirty="0">
                <a:solidFill>
                  <a:srgbClr val="002060"/>
                </a:solidFill>
              </a:rPr>
              <a:t>AP- Month-wise Volume Comparison Trend </a:t>
            </a:r>
          </a:p>
        </c:rich>
      </c:tx>
      <c:layout>
        <c:manualLayout>
          <c:xMode val="edge"/>
          <c:yMode val="edge"/>
          <c:x val="0.27143574332891479"/>
          <c:y val="6.20278520688520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Moved to AP Prod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Oct'21</c:v>
                </c:pt>
                <c:pt idx="1">
                  <c:v>Nov'21</c:v>
                </c:pt>
                <c:pt idx="2">
                  <c:v>Dec'21</c:v>
                </c:pt>
                <c:pt idx="3">
                  <c:v>Jan'22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3031</c:v>
                </c:pt>
                <c:pt idx="1">
                  <c:v>2654</c:v>
                </c:pt>
                <c:pt idx="2">
                  <c:v>3591</c:v>
                </c:pt>
                <c:pt idx="3">
                  <c:v>2989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1A-4F9E-A1C1-EED1AB598F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Total Email Sorted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Oct'21</c:v>
                </c:pt>
                <c:pt idx="1">
                  <c:v>Nov'21</c:v>
                </c:pt>
                <c:pt idx="2">
                  <c:v>Dec'21</c:v>
                </c:pt>
                <c:pt idx="3">
                  <c:v>Jan'22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3806</c:v>
                </c:pt>
                <c:pt idx="1">
                  <c:v>3494</c:v>
                </c:pt>
                <c:pt idx="2">
                  <c:v>4333</c:v>
                </c:pt>
                <c:pt idx="3">
                  <c:v>3629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1A-4F9E-A1C1-EED1AB598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8337536"/>
        <c:axId val="98339072"/>
      </c:barChart>
      <c:catAx>
        <c:axId val="983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9072"/>
        <c:crosses val="autoZero"/>
        <c:auto val="1"/>
        <c:lblAlgn val="ctr"/>
        <c:lblOffset val="100"/>
        <c:noMultiLvlLbl val="0"/>
      </c:catAx>
      <c:valAx>
        <c:axId val="9833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7536"/>
        <c:crosses val="autoZero"/>
        <c:crossBetween val="between"/>
      </c:valAx>
      <c:spPr>
        <a:solidFill>
          <a:srgbClr val="C5C7C5">
            <a:lumMod val="40000"/>
            <a:lumOff val="6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bg1">
            <a:lumMod val="95000"/>
          </a:schemeClr>
        </a:gs>
        <a:gs pos="53000">
          <a:schemeClr val="bg1"/>
        </a:gs>
        <a:gs pos="100000">
          <a:schemeClr val="bg1">
            <a:lumMod val="95000"/>
          </a:schemeClr>
        </a:gs>
      </a:gsLst>
      <a:lin ang="5400000" scaled="1"/>
    </a:gradFill>
    <a:ln w="19050">
      <a:solidFill>
        <a:srgbClr val="002060"/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 baseline="0" dirty="0">
                <a:solidFill>
                  <a:schemeClr val="bg2"/>
                </a:solidFill>
              </a:rPr>
              <a:t>Month-wise Volume Comparison Trend </a:t>
            </a:r>
          </a:p>
        </c:rich>
      </c:tx>
      <c:layout>
        <c:manualLayout>
          <c:xMode val="edge"/>
          <c:yMode val="edge"/>
          <c:x val="0.30154318972593025"/>
          <c:y val="5.6491341565434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Monthly Volume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Oct'21</c:v>
                </c:pt>
                <c:pt idx="1">
                  <c:v>Nov'21</c:v>
                </c:pt>
                <c:pt idx="2">
                  <c:v>Dec'21</c:v>
                </c:pt>
                <c:pt idx="3">
                  <c:v>Jan'22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3570</c:v>
                </c:pt>
                <c:pt idx="1">
                  <c:v>2312</c:v>
                </c:pt>
                <c:pt idx="2">
                  <c:v>2422</c:v>
                </c:pt>
                <c:pt idx="3">
                  <c:v>1944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3-4E73-8648-BE317127D2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8337536"/>
        <c:axId val="98339072"/>
      </c:barChart>
      <c:catAx>
        <c:axId val="983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9072"/>
        <c:crosses val="autoZero"/>
        <c:auto val="1"/>
        <c:lblAlgn val="ctr"/>
        <c:lblOffset val="100"/>
        <c:noMultiLvlLbl val="0"/>
      </c:catAx>
      <c:valAx>
        <c:axId val="9833907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7536"/>
        <c:crosses val="autoZero"/>
        <c:crossBetween val="between"/>
        <c:majorUnit val="1000"/>
      </c:valAx>
      <c:spPr>
        <a:solidFill>
          <a:srgbClr val="C5C7C5">
            <a:lumMod val="40000"/>
            <a:lumOff val="6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bg1">
            <a:lumMod val="95000"/>
          </a:schemeClr>
        </a:gs>
        <a:gs pos="53000">
          <a:schemeClr val="bg1"/>
        </a:gs>
        <a:gs pos="100000">
          <a:schemeClr val="bg1">
            <a:lumMod val="95000"/>
          </a:schemeClr>
        </a:gs>
      </a:gsLst>
      <a:lin ang="5400000" scaled="1"/>
    </a:gradFill>
    <a:ln w="19050">
      <a:solidFill>
        <a:srgbClr val="002060"/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January’22  </a:t>
            </a:r>
            <a:r>
              <a:rPr lang="en-US" b="1" baseline="0" dirty="0">
                <a:solidFill>
                  <a:schemeClr val="bg2"/>
                </a:solidFill>
              </a:rPr>
              <a:t>– Week-wise volume Trend</a:t>
            </a:r>
          </a:p>
        </c:rich>
      </c:tx>
      <c:layout>
        <c:manualLayout>
          <c:xMode val="edge"/>
          <c:yMode val="edge"/>
          <c:x val="0.2095986581332617"/>
          <c:y val="5.14632376317551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Weekly Volume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9.2638114675773035E-3"/>
                  <c:y val="2.0112415734718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A3-48BF-97E4-E0125852C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Jan-Wk1</c:v>
                </c:pt>
                <c:pt idx="1">
                  <c:v>Jan-Wk2</c:v>
                </c:pt>
                <c:pt idx="2">
                  <c:v>Jan-Wk3</c:v>
                </c:pt>
                <c:pt idx="3">
                  <c:v>Jan-Wk4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21673</c:v>
                </c:pt>
                <c:pt idx="1">
                  <c:v>4272</c:v>
                </c:pt>
                <c:pt idx="2">
                  <c:v>2317</c:v>
                </c:pt>
                <c:pt idx="3">
                  <c:v>6167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B-4174-AF0F-EB7DDB652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8337536"/>
        <c:axId val="98339072"/>
      </c:barChart>
      <c:catAx>
        <c:axId val="983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9072"/>
        <c:crosses val="autoZero"/>
        <c:auto val="1"/>
        <c:lblAlgn val="ctr"/>
        <c:lblOffset val="100"/>
        <c:noMultiLvlLbl val="0"/>
      </c:catAx>
      <c:valAx>
        <c:axId val="9833907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7536"/>
        <c:crosses val="autoZero"/>
        <c:crossBetween val="between"/>
        <c:minorUnit val="300"/>
      </c:valAx>
      <c:spPr>
        <a:solidFill>
          <a:srgbClr val="C5C7C5">
            <a:lumMod val="40000"/>
            <a:lumOff val="6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bg1">
            <a:lumMod val="95000"/>
          </a:schemeClr>
        </a:gs>
        <a:gs pos="53000">
          <a:schemeClr val="bg1"/>
        </a:gs>
        <a:gs pos="100000">
          <a:schemeClr val="bg1">
            <a:lumMod val="95000"/>
          </a:schemeClr>
        </a:gs>
      </a:gsLst>
      <a:lin ang="5400000" scaled="1"/>
    </a:gradFill>
    <a:ln w="19050">
      <a:solidFill>
        <a:srgbClr val="002060"/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 baseline="0" dirty="0">
                <a:solidFill>
                  <a:schemeClr val="bg2"/>
                </a:solidFill>
              </a:rPr>
              <a:t>Months-wise Volume Comparison Trend </a:t>
            </a:r>
          </a:p>
        </c:rich>
      </c:tx>
      <c:layout>
        <c:manualLayout>
          <c:xMode val="edge"/>
          <c:yMode val="edge"/>
          <c:x val="0.27838360319659911"/>
          <c:y val="2.1294614029676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220737337525391"/>
          <c:y val="0.16979906984036364"/>
          <c:w val="0.83231714044323701"/>
          <c:h val="0.59722947514117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Monthly Volume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Oct'21</c:v>
                </c:pt>
                <c:pt idx="1">
                  <c:v>Nov'21</c:v>
                </c:pt>
                <c:pt idx="2">
                  <c:v>Dec'21</c:v>
                </c:pt>
                <c:pt idx="3">
                  <c:v>Jan'22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">
                  <c:v>13.99</c:v>
                </c:pt>
                <c:pt idx="1">
                  <c:v>19.739999999999998</c:v>
                </c:pt>
                <c:pt idx="2" formatCode="0.00">
                  <c:v>38.020000000000003</c:v>
                </c:pt>
                <c:pt idx="3">
                  <c:v>34.42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0-4995-BF44-860F16357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8337536"/>
        <c:axId val="98339072"/>
      </c:barChart>
      <c:catAx>
        <c:axId val="983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9072"/>
        <c:crosses val="autoZero"/>
        <c:auto val="1"/>
        <c:lblAlgn val="ctr"/>
        <c:lblOffset val="100"/>
        <c:noMultiLvlLbl val="0"/>
      </c:catAx>
      <c:valAx>
        <c:axId val="98339072"/>
        <c:scaling>
          <c:orientation val="minMax"/>
          <c:min val="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solidFill>
              <a:srgbClr val="26235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102C6A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7536"/>
        <c:crosses val="autoZero"/>
        <c:crossBetween val="between"/>
      </c:valAx>
      <c:spPr>
        <a:solidFill>
          <a:srgbClr val="C5C7C5">
            <a:lumMod val="40000"/>
            <a:lumOff val="6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bg1">
            <a:lumMod val="95000"/>
          </a:schemeClr>
        </a:gs>
        <a:gs pos="53000">
          <a:schemeClr val="bg1"/>
        </a:gs>
        <a:gs pos="100000">
          <a:schemeClr val="bg1">
            <a:lumMod val="95000"/>
          </a:schemeClr>
        </a:gs>
      </a:gsLst>
      <a:lin ang="5400000" scaled="1"/>
    </a:gradFill>
    <a:ln w="19050">
      <a:solidFill>
        <a:srgbClr val="002060"/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January’22 </a:t>
            </a:r>
            <a:r>
              <a:rPr lang="en-US" b="1" baseline="0" dirty="0">
                <a:solidFill>
                  <a:schemeClr val="bg2"/>
                </a:solidFill>
              </a:rPr>
              <a:t>– Week-wise volume Trend</a:t>
            </a:r>
          </a:p>
        </c:rich>
      </c:tx>
      <c:layout>
        <c:manualLayout>
          <c:xMode val="edge"/>
          <c:yMode val="edge"/>
          <c:x val="0.20959865813326176"/>
          <c:y val="1.182198294958076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731219628192919E-2"/>
          <c:y val="0.12454613443724631"/>
          <c:w val="0.89679329883596925"/>
          <c:h val="0.64248241054429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Weekly Volume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Jan-Wk1</c:v>
                </c:pt>
                <c:pt idx="1">
                  <c:v>Jan-Wk2</c:v>
                </c:pt>
                <c:pt idx="2">
                  <c:v>Jan-Wk3</c:v>
                </c:pt>
                <c:pt idx="3">
                  <c:v>Jan-Wk4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6466</c:v>
                </c:pt>
                <c:pt idx="1">
                  <c:v>8369</c:v>
                </c:pt>
                <c:pt idx="2">
                  <c:v>5819</c:v>
                </c:pt>
                <c:pt idx="3">
                  <c:v>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6-417F-AC22-335953DAD1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8337536"/>
        <c:axId val="98339072"/>
      </c:barChart>
      <c:catAx>
        <c:axId val="983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9072"/>
        <c:crosses val="autoZero"/>
        <c:auto val="1"/>
        <c:lblAlgn val="ctr"/>
        <c:lblOffset val="100"/>
        <c:noMultiLvlLbl val="0"/>
      </c:catAx>
      <c:valAx>
        <c:axId val="9833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7536"/>
        <c:crosses val="autoZero"/>
        <c:crossBetween val="between"/>
      </c:valAx>
      <c:spPr>
        <a:solidFill>
          <a:srgbClr val="C5C7C5">
            <a:lumMod val="40000"/>
            <a:lumOff val="6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bg1">
            <a:lumMod val="95000"/>
          </a:schemeClr>
        </a:gs>
        <a:gs pos="53000">
          <a:schemeClr val="bg1"/>
        </a:gs>
        <a:gs pos="100000">
          <a:schemeClr val="bg1">
            <a:lumMod val="95000"/>
          </a:schemeClr>
        </a:gs>
      </a:gsLst>
      <a:lin ang="5400000" scaled="1"/>
    </a:gradFill>
    <a:ln w="19050">
      <a:solidFill>
        <a:srgbClr val="002060"/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 baseline="0" dirty="0">
                <a:solidFill>
                  <a:schemeClr val="bg2"/>
                </a:solidFill>
              </a:rPr>
              <a:t>Month-wise Volume Comparison Trend </a:t>
            </a:r>
          </a:p>
        </c:rich>
      </c:tx>
      <c:layout>
        <c:manualLayout>
          <c:xMode val="edge"/>
          <c:yMode val="edge"/>
          <c:x val="0.28996336964273955"/>
          <c:y val="2.1294614029676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291980802023745E-2"/>
          <c:y val="0.12454613443724631"/>
          <c:w val="0.88623253301646721"/>
          <c:h val="0.642482410544290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Monthly Volume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Oct'21</c:v>
                </c:pt>
                <c:pt idx="1">
                  <c:v>Nov'21</c:v>
                </c:pt>
                <c:pt idx="2">
                  <c:v>Dec'21</c:v>
                </c:pt>
                <c:pt idx="3">
                  <c:v>Jan'22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18950</c:v>
                </c:pt>
                <c:pt idx="1">
                  <c:v>19266</c:v>
                </c:pt>
                <c:pt idx="2">
                  <c:v>76481</c:v>
                </c:pt>
                <c:pt idx="3">
                  <c:v>29758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00-4784-AAF0-23CC4A81B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8337536"/>
        <c:axId val="98339072"/>
      </c:barChart>
      <c:catAx>
        <c:axId val="983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9072"/>
        <c:crosses val="autoZero"/>
        <c:auto val="1"/>
        <c:lblAlgn val="ctr"/>
        <c:lblOffset val="100"/>
        <c:noMultiLvlLbl val="0"/>
      </c:catAx>
      <c:valAx>
        <c:axId val="9833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7536"/>
        <c:crosses val="autoZero"/>
        <c:crossBetween val="between"/>
        <c:majorUnit val="15000"/>
      </c:valAx>
      <c:spPr>
        <a:solidFill>
          <a:srgbClr val="C5C7C5">
            <a:lumMod val="40000"/>
            <a:lumOff val="60000"/>
          </a:srgbClr>
        </a:solid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bg1">
            <a:lumMod val="95000"/>
          </a:schemeClr>
        </a:gs>
        <a:gs pos="53000">
          <a:schemeClr val="bg1"/>
        </a:gs>
        <a:gs pos="100000">
          <a:schemeClr val="bg1">
            <a:lumMod val="95000"/>
          </a:schemeClr>
        </a:gs>
      </a:gsLst>
      <a:lin ang="5400000" scaled="1"/>
    </a:gradFill>
    <a:ln w="19050">
      <a:solidFill>
        <a:srgbClr val="002060"/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January’22 </a:t>
            </a:r>
            <a:r>
              <a:rPr lang="en-US" b="1" baseline="0" dirty="0">
                <a:solidFill>
                  <a:schemeClr val="bg2"/>
                </a:solidFill>
              </a:rPr>
              <a:t>– Week-wise volume Trend</a:t>
            </a:r>
          </a:p>
        </c:rich>
      </c:tx>
      <c:layout>
        <c:manualLayout>
          <c:xMode val="edge"/>
          <c:yMode val="edge"/>
          <c:x val="0.31150058427661298"/>
          <c:y val="1.83743195500606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Weekly Volume</c:v>
                </c:pt>
              </c:strCache>
            </c:strRef>
          </c:tx>
          <c:spPr>
            <a:solidFill>
              <a:srgbClr val="2E79BB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Jan-Wk1</c:v>
                </c:pt>
                <c:pt idx="1">
                  <c:v>Jan-Wk2</c:v>
                </c:pt>
                <c:pt idx="2">
                  <c:v>Jan-Wk3</c:v>
                </c:pt>
                <c:pt idx="3">
                  <c:v>Jan-Wk4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346</c:v>
                </c:pt>
                <c:pt idx="1">
                  <c:v>289</c:v>
                </c:pt>
                <c:pt idx="2">
                  <c:v>160</c:v>
                </c:pt>
                <c:pt idx="3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0C-4BE9-B47B-9D6F55A5B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8337536"/>
        <c:axId val="98339072"/>
      </c:barChart>
      <c:catAx>
        <c:axId val="983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9072"/>
        <c:crosses val="autoZero"/>
        <c:auto val="1"/>
        <c:lblAlgn val="ctr"/>
        <c:lblOffset val="100"/>
        <c:noMultiLvlLbl val="0"/>
      </c:catAx>
      <c:valAx>
        <c:axId val="98339072"/>
        <c:scaling>
          <c:orientation val="minMax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7536"/>
        <c:crosses val="autoZero"/>
        <c:crossBetween val="between"/>
      </c:valAx>
      <c:spPr>
        <a:solidFill>
          <a:srgbClr val="C5C7C5">
            <a:lumMod val="40000"/>
            <a:lumOff val="6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bg1">
            <a:lumMod val="95000"/>
          </a:schemeClr>
        </a:gs>
        <a:gs pos="53000">
          <a:schemeClr val="bg1"/>
        </a:gs>
        <a:gs pos="100000">
          <a:schemeClr val="bg1">
            <a:lumMod val="95000"/>
          </a:schemeClr>
        </a:gs>
      </a:gsLst>
      <a:lin ang="5400000" scaled="1"/>
    </a:gradFill>
    <a:ln w="19050">
      <a:solidFill>
        <a:srgbClr val="002060"/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b="1" baseline="0" dirty="0">
                <a:solidFill>
                  <a:schemeClr val="bg2"/>
                </a:solidFill>
              </a:rPr>
              <a:t>Unclaimed Property – Month-wise Volume Comparison Trend </a:t>
            </a:r>
          </a:p>
        </c:rich>
      </c:tx>
      <c:layout>
        <c:manualLayout>
          <c:xMode val="edge"/>
          <c:yMode val="edge"/>
          <c:x val="0.18111356504901885"/>
          <c:y val="5.64913415654348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2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Monthly Volume</c:v>
                </c:pt>
              </c:strCache>
            </c:strRef>
          </c:tx>
          <c:spPr>
            <a:solidFill>
              <a:srgbClr val="2E79BB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2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Oct'21</c:v>
                </c:pt>
                <c:pt idx="1">
                  <c:v>Nov'21</c:v>
                </c:pt>
                <c:pt idx="2">
                  <c:v>Dec'21</c:v>
                </c:pt>
                <c:pt idx="3">
                  <c:v>Jan'22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2718</c:v>
                </c:pt>
                <c:pt idx="1">
                  <c:v>2984</c:v>
                </c:pt>
                <c:pt idx="2">
                  <c:v>3893</c:v>
                </c:pt>
                <c:pt idx="3">
                  <c:v>1033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D3-46DB-8013-BCAE4B1BF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8337536"/>
        <c:axId val="98339072"/>
      </c:barChart>
      <c:catAx>
        <c:axId val="983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9072"/>
        <c:crosses val="autoZero"/>
        <c:auto val="1"/>
        <c:lblAlgn val="ctr"/>
        <c:lblOffset val="100"/>
        <c:noMultiLvlLbl val="0"/>
      </c:catAx>
      <c:valAx>
        <c:axId val="9833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2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7536"/>
        <c:crosses val="autoZero"/>
        <c:crossBetween val="between"/>
      </c:valAx>
      <c:spPr>
        <a:solidFill>
          <a:srgbClr val="C5C7C5">
            <a:lumMod val="40000"/>
            <a:lumOff val="6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bg1">
            <a:lumMod val="95000"/>
          </a:schemeClr>
        </a:gs>
        <a:gs pos="53000">
          <a:schemeClr val="bg1"/>
        </a:gs>
        <a:gs pos="100000">
          <a:schemeClr val="bg1">
            <a:lumMod val="95000"/>
          </a:schemeClr>
        </a:gs>
      </a:gsLst>
      <a:lin ang="5400000" scaled="1"/>
    </a:gradFill>
    <a:ln w="19050">
      <a:solidFill>
        <a:srgbClr val="002060"/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1200" b="1" i="0" u="none" strike="noStrike" baseline="0" dirty="0">
                <a:effectLst/>
              </a:rPr>
              <a:t>January’22 </a:t>
            </a:r>
            <a:r>
              <a:rPr lang="en-US" b="1" baseline="0" dirty="0">
                <a:solidFill>
                  <a:srgbClr val="002060"/>
                </a:solidFill>
              </a:rPr>
              <a:t>– Week-wise volume Trend</a:t>
            </a:r>
          </a:p>
        </c:rich>
      </c:tx>
      <c:layout>
        <c:manualLayout>
          <c:xMode val="edge"/>
          <c:yMode val="edge"/>
          <c:x val="0.20728270526636741"/>
          <c:y val="1.8374319550060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Weekly Volume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Jan-Wk1</c:v>
                </c:pt>
                <c:pt idx="1">
                  <c:v>Jan-Wk2</c:v>
                </c:pt>
                <c:pt idx="2">
                  <c:v>Jan-Wk3</c:v>
                </c:pt>
                <c:pt idx="3">
                  <c:v>Jan-Wk4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906</c:v>
                </c:pt>
                <c:pt idx="1">
                  <c:v>1001</c:v>
                </c:pt>
                <c:pt idx="2">
                  <c:v>691</c:v>
                </c:pt>
                <c:pt idx="3">
                  <c:v>1031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7-4B14-BD50-570C4BF0C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8337536"/>
        <c:axId val="98339072"/>
      </c:barChart>
      <c:catAx>
        <c:axId val="9833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9072"/>
        <c:crosses val="autoZero"/>
        <c:auto val="1"/>
        <c:lblAlgn val="ctr"/>
        <c:lblOffset val="100"/>
        <c:noMultiLvlLbl val="0"/>
      </c:catAx>
      <c:valAx>
        <c:axId val="98339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98337536"/>
        <c:crosses val="autoZero"/>
        <c:crossBetween val="between"/>
      </c:valAx>
      <c:spPr>
        <a:solidFill>
          <a:srgbClr val="C5C7C5">
            <a:lumMod val="40000"/>
            <a:lumOff val="6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0206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bg1">
            <a:lumMod val="95000"/>
          </a:schemeClr>
        </a:gs>
        <a:gs pos="53000">
          <a:schemeClr val="bg1"/>
        </a:gs>
        <a:gs pos="100000">
          <a:schemeClr val="bg1">
            <a:lumMod val="95000"/>
          </a:schemeClr>
        </a:gs>
      </a:gsLst>
      <a:lin ang="5400000" scaled="1"/>
    </a:gradFill>
    <a:ln w="19050">
      <a:solidFill>
        <a:srgbClr val="002060"/>
      </a:solidFill>
      <a:prstDash val="solid"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0.07507</cdr:x>
      <cdr:y>0.90819</cdr:y>
    </cdr:from>
    <cdr:to>
      <cdr:x>0.30695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1644" y="2293904"/>
          <a:ext cx="1271588" cy="2318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73D4F-777B-FF47-A03E-A1BF1AC0294E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5D62C-0BF9-6549-96DC-75C36737F4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86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325F3-997F-294D-9FBC-0CF074B2D302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69DF8-F4B5-E749-AB76-4E424D7B58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6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White w/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object, clock, indoor&#10;&#10;Description generated with high confidence">
            <a:extLst>
              <a:ext uri="{FF2B5EF4-FFF2-40B4-BE49-F238E27FC236}">
                <a16:creationId xmlns:a16="http://schemas.microsoft.com/office/drawing/2014/main" id="{A7C29C3D-7A47-4A78-A220-5920DE8B9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298" y="6077400"/>
            <a:ext cx="2649401" cy="403978"/>
          </a:xfrm>
          <a:prstGeom prst="rect">
            <a:avLst/>
          </a:prstGeom>
        </p:spPr>
      </p:pic>
      <p:pic>
        <p:nvPicPr>
          <p:cNvPr id="8" name="Shape 657"/>
          <p:cNvPicPr preferRelativeResize="0"/>
          <p:nvPr userDrawn="1"/>
        </p:nvPicPr>
        <p:blipFill rotWithShape="1">
          <a:blip r:embed="rId3" cstate="email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7515" y="3050758"/>
            <a:ext cx="11059424" cy="756483"/>
          </a:xfrm>
        </p:spPr>
        <p:txBody>
          <a:bodyPr anchor="t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514" y="3676858"/>
            <a:ext cx="11059425" cy="1116523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77850" y="2460313"/>
            <a:ext cx="11058525" cy="600075"/>
          </a:xfrm>
        </p:spPr>
        <p:txBody>
          <a:bodyPr anchor="b">
            <a:normAutofit/>
          </a:bodyPr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  <a:lvl2pPr>
              <a:defRPr b="1">
                <a:solidFill>
                  <a:srgbClr val="DE1B54"/>
                </a:solidFill>
              </a:defRPr>
            </a:lvl2pPr>
            <a:lvl3pPr>
              <a:defRPr b="1">
                <a:solidFill>
                  <a:srgbClr val="DE1B54"/>
                </a:solidFill>
              </a:defRPr>
            </a:lvl3pPr>
            <a:lvl4pPr>
              <a:defRPr b="1">
                <a:solidFill>
                  <a:srgbClr val="DE1B54"/>
                </a:solidFill>
              </a:defRPr>
            </a:lvl4pPr>
            <a:lvl5pPr>
              <a:defRPr b="1">
                <a:solidFill>
                  <a:srgbClr val="DE1B54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577514" y="4836763"/>
            <a:ext cx="2149475" cy="573088"/>
          </a:xfrm>
          <a:noFill/>
        </p:spPr>
        <p:txBody>
          <a:bodyPr anchor="ctr"/>
          <a:lstStyle>
            <a:lvl1pPr algn="ctr">
              <a:defRPr baseline="0">
                <a:solidFill>
                  <a:schemeClr val="accent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Client Logo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bject, clock, indoor&#10;&#10;Description generated with high confidence">
            <a:extLst>
              <a:ext uri="{FF2B5EF4-FFF2-40B4-BE49-F238E27FC236}">
                <a16:creationId xmlns:a16="http://schemas.microsoft.com/office/drawing/2014/main" id="{F9365CCA-3F7F-4DD1-AB22-36453C6877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298" y="6077400"/>
            <a:ext cx="2649401" cy="403978"/>
          </a:xfrm>
          <a:prstGeom prst="rect">
            <a:avLst/>
          </a:prstGeom>
        </p:spPr>
      </p:pic>
      <p:pic>
        <p:nvPicPr>
          <p:cNvPr id="8" name="Shape 657"/>
          <p:cNvPicPr preferRelativeResize="0"/>
          <p:nvPr userDrawn="1"/>
        </p:nvPicPr>
        <p:blipFill rotWithShape="1">
          <a:blip r:embed="rId3" cstate="email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77514" y="3275634"/>
            <a:ext cx="11059425" cy="1469985"/>
          </a:xfrm>
        </p:spPr>
        <p:txBody>
          <a:bodyPr anchor="t">
            <a:no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7514" y="2306608"/>
            <a:ext cx="11059425" cy="1116523"/>
          </a:xfrm>
        </p:spPr>
        <p:txBody>
          <a:bodyPr anchor="b">
            <a:noAutofit/>
          </a:bodyPr>
          <a:lstStyle>
            <a:lvl1pPr marL="0" indent="0" algn="l">
              <a:buNone/>
              <a:defRPr sz="4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66C934-E4B0-4D8E-B085-9EB84D6046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50" y="1061682"/>
            <a:ext cx="4961472" cy="4353692"/>
          </a:xfrm>
          <a:prstGeom prst="rect">
            <a:avLst/>
          </a:prstGeom>
        </p:spPr>
      </p:pic>
      <p:pic>
        <p:nvPicPr>
          <p:cNvPr id="14" name="Shape 728"/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9066" y="5947534"/>
            <a:ext cx="576663" cy="57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57"/>
          <p:cNvPicPr preferRelativeResize="0"/>
          <p:nvPr userDrawn="1"/>
        </p:nvPicPr>
        <p:blipFill rotWithShape="1">
          <a:blip r:embed="rId4" cstate="email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112" r="10061" b="11387"/>
          <a:stretch/>
        </p:blipFill>
        <p:spPr>
          <a:xfrm>
            <a:off x="4130146" y="-1"/>
            <a:ext cx="806185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CDC86BC-7394-C843-B168-21E519D86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2013" y="6176963"/>
            <a:ext cx="3852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PH" dirty="0"/>
              <a:t>// © 2020 Sutherland Global Services, Inc. All Rights Reserved.	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6462C74-1694-6544-ABCA-1ECFD0CC5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4F5E4-C827-4C34-A291-76EF421F8F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8400" y="1351127"/>
            <a:ext cx="5467350" cy="4596407"/>
          </a:xfrm>
        </p:spPr>
        <p:txBody>
          <a:bodyPr>
            <a:normAutofit/>
          </a:bodyPr>
          <a:lstStyle>
            <a:lvl1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914400" indent="-4572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1257300" indent="-342900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1714500" indent="-3429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171700" indent="-3429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H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254C824-5D55-46BD-B6B8-277A6635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399" y="514351"/>
            <a:ext cx="5467351" cy="836776"/>
          </a:xfrm>
        </p:spPr>
        <p:txBody>
          <a:bodyPr anchor="t">
            <a:normAutofit/>
          </a:bodyPr>
          <a:lstStyle>
            <a:lvl1pPr algn="ctr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86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701" y="3583684"/>
            <a:ext cx="10896600" cy="132638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/ Date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647701" y="1615694"/>
            <a:ext cx="10896600" cy="1817513"/>
          </a:xfrm>
        </p:spPr>
        <p:txBody>
          <a:bodyPr anchor="b"/>
          <a:lstStyle>
            <a:lvl1pPr algn="l">
              <a:lnSpc>
                <a:spcPct val="100000"/>
              </a:lnSpc>
              <a:defRPr sz="44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0" b="23370"/>
          <a:stretch/>
        </p:blipFill>
        <p:spPr>
          <a:xfrm>
            <a:off x="128717" y="383458"/>
            <a:ext cx="6107507" cy="10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09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2013" y="6176963"/>
            <a:ext cx="3852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b="0" i="0" smtClean="0"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PH" dirty="0"/>
              <a:t>// © 2020 Sutherland Global Services, Inc. All Rights Reserved.	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9983" y="6176963"/>
            <a:ext cx="365123" cy="371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6CDCA4D-B942-BC47-92B6-393DE0C995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84" r:id="rId2"/>
    <p:sldLayoutId id="2147483736" r:id="rId3"/>
    <p:sldLayoutId id="214748374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DE1B54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DE1B54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7701" y="2201779"/>
            <a:ext cx="10896600" cy="55766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Virtual Employee Connect Forum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7701" y="3026507"/>
            <a:ext cx="10896600" cy="1326389"/>
          </a:xfrm>
        </p:spPr>
        <p:txBody>
          <a:bodyPr>
            <a:normAutofit/>
          </a:bodyPr>
          <a:lstStyle/>
          <a:p>
            <a:r>
              <a:rPr lang="en-US" sz="3000" b="1" dirty="0"/>
              <a:t>Call Date – Feb 17, 2022</a:t>
            </a:r>
          </a:p>
        </p:txBody>
      </p:sp>
      <p:pic>
        <p:nvPicPr>
          <p:cNvPr id="5" name="Picture 1" descr="cid:image003.png@01D4C1EA.92C2E060">
            <a:extLst>
              <a:ext uri="{FF2B5EF4-FFF2-40B4-BE49-F238E27FC236}">
                <a16:creationId xmlns:a16="http://schemas.microsoft.com/office/drawing/2014/main" id="{C18F5A84-66DC-4150-98F1-B3267F4CD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4379023"/>
            <a:ext cx="2091335" cy="5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4F86CDA-0400-44A6-869D-5F475FF53932}"/>
              </a:ext>
            </a:extLst>
          </p:cNvPr>
          <p:cNvSpPr txBox="1">
            <a:spLocks/>
          </p:cNvSpPr>
          <p:nvPr/>
        </p:nvSpPr>
        <p:spPr>
          <a:xfrm>
            <a:off x="369983" y="6464349"/>
            <a:ext cx="365123" cy="3712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CDCA4D-B942-BC47-92B6-393DE0C99508}" type="slidenum">
              <a:rPr lang="en-US" sz="900" smtClean="0">
                <a:solidFill>
                  <a:schemeClr val="accent3"/>
                </a:solidFill>
              </a:rPr>
              <a:pPr/>
              <a:t>1</a:t>
            </a:fld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0BE4311-E235-45D6-A422-8B96093550B8}"/>
              </a:ext>
            </a:extLst>
          </p:cNvPr>
          <p:cNvSpPr txBox="1">
            <a:spLocks/>
          </p:cNvSpPr>
          <p:nvPr/>
        </p:nvSpPr>
        <p:spPr>
          <a:xfrm>
            <a:off x="632013" y="6438222"/>
            <a:ext cx="3852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900" dirty="0">
                <a:solidFill>
                  <a:schemeClr val="accent3"/>
                </a:solidFill>
              </a:rPr>
              <a:t>// © 2021 Sutherland Global Services, Inc. All Rights Reserved.	</a:t>
            </a:r>
          </a:p>
        </p:txBody>
      </p:sp>
    </p:spTree>
    <p:extLst>
      <p:ext uri="{BB962C8B-B14F-4D97-AF65-F5344CB8AC3E}">
        <p14:creationId xmlns:p14="http://schemas.microsoft.com/office/powerpoint/2010/main" val="1162920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build="p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51B7B5D-CE79-4493-AE87-3AFA1AC0DBC8}"/>
              </a:ext>
            </a:extLst>
          </p:cNvPr>
          <p:cNvSpPr txBox="1">
            <a:spLocks/>
          </p:cNvSpPr>
          <p:nvPr/>
        </p:nvSpPr>
        <p:spPr>
          <a:xfrm>
            <a:off x="632013" y="6451286"/>
            <a:ext cx="3852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900" dirty="0">
                <a:solidFill>
                  <a:schemeClr val="accent3"/>
                </a:solidFill>
              </a:rPr>
              <a:t>// © 2021 Sutherland Global Services, Inc. All Rights Reserved.	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7D7521-BAA4-47E2-905B-48C66BD4DB7F}"/>
              </a:ext>
            </a:extLst>
          </p:cNvPr>
          <p:cNvSpPr txBox="1">
            <a:spLocks/>
          </p:cNvSpPr>
          <p:nvPr/>
        </p:nvSpPr>
        <p:spPr>
          <a:xfrm>
            <a:off x="369983" y="6451286"/>
            <a:ext cx="365123" cy="3712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CDCA4D-B942-BC47-92B6-393DE0C99508}" type="slidenum">
              <a:rPr lang="en-US" sz="900" smtClean="0">
                <a:solidFill>
                  <a:schemeClr val="accent3"/>
                </a:solidFill>
              </a:rPr>
              <a:pPr/>
              <a:t>10</a:t>
            </a:fld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28039" y="533442"/>
            <a:ext cx="10646360" cy="365760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latin typeface="Century Gothic" panose="020B0502020202020204" pitchFamily="34" charset="0"/>
              </a:rPr>
              <a:t>Team ProHance Efficiency Trend June’20</a:t>
            </a:r>
          </a:p>
        </p:txBody>
      </p:sp>
      <p:pic>
        <p:nvPicPr>
          <p:cNvPr id="9" name="Picture 1" descr="cid:image003.png@01D4C1EA.92C2E060">
            <a:extLst>
              <a:ext uri="{FF2B5EF4-FFF2-40B4-BE49-F238E27FC236}">
                <a16:creationId xmlns:a16="http://schemas.microsoft.com/office/drawing/2014/main" id="{D6918949-7E9C-4ED2-81CA-A950D3691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6032417"/>
            <a:ext cx="1241103" cy="3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9D9E4124-5284-44A8-8C5E-D21B6D0D14E1}"/>
              </a:ext>
            </a:extLst>
          </p:cNvPr>
          <p:cNvSpPr txBox="1">
            <a:spLocks/>
          </p:cNvSpPr>
          <p:nvPr/>
        </p:nvSpPr>
        <p:spPr>
          <a:xfrm>
            <a:off x="469327" y="475069"/>
            <a:ext cx="11179334" cy="48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>
                <a:latin typeface="+mn-lt"/>
              </a:rPr>
              <a:t>Aetna Shrinkage &amp; Attendance Details – October’2021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FD0427-C9B3-42A3-9A88-6094C87C9380}"/>
              </a:ext>
            </a:extLst>
          </p:cNvPr>
          <p:cNvSpPr txBox="1"/>
          <p:nvPr/>
        </p:nvSpPr>
        <p:spPr>
          <a:xfrm>
            <a:off x="6362337" y="1630848"/>
            <a:ext cx="462108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Notes:</a:t>
            </a:r>
          </a:p>
          <a:p>
            <a:endParaRPr lang="en-US" sz="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Team Shrinkage is </a:t>
            </a:r>
            <a:r>
              <a:rPr lang="en-US" sz="1200" b="1" dirty="0">
                <a:solidFill>
                  <a:srgbClr val="00B050"/>
                </a:solidFill>
              </a:rPr>
              <a:t>5.44% </a:t>
            </a:r>
            <a:r>
              <a:rPr lang="en-US" sz="1200" dirty="0"/>
              <a:t>from period Oct 01 to Oct 31, 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Anand was on SL (Oct 01 &amp; 13).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Gurhu S was on SL (Oct 22 &amp; 25).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Jayanthi was on PL (Oct 11 to 13) &amp; SL (Oct 18 &amp; 19).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Muthu was on SL (Oct 4 &amp; 22).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Nadhiya was on PL (Oct 12).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Ramkumar had a system issue (Oct 06).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Rishika was on PL (Oct 08).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Saravanan was on EMPL.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Swathi Premkumar was on PL (Oct 11).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Swathy was on PL (Oct 14 &amp; 15).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38BF81-A5A3-42B8-915C-85E49F173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6" y="1269672"/>
            <a:ext cx="5403511" cy="42976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1E4D74-F161-4508-B2E3-C873E903E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35" y="4400837"/>
            <a:ext cx="374609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3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51B7B5D-CE79-4493-AE87-3AFA1AC0DBC8}"/>
              </a:ext>
            </a:extLst>
          </p:cNvPr>
          <p:cNvSpPr txBox="1">
            <a:spLocks/>
          </p:cNvSpPr>
          <p:nvPr/>
        </p:nvSpPr>
        <p:spPr>
          <a:xfrm>
            <a:off x="632013" y="6451286"/>
            <a:ext cx="3852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900" dirty="0">
                <a:solidFill>
                  <a:schemeClr val="accent3"/>
                </a:solidFill>
              </a:rPr>
              <a:t>// © 2021 Sutherland Global Services, Inc. All Rights Reserved.	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7D7521-BAA4-47E2-905B-48C66BD4DB7F}"/>
              </a:ext>
            </a:extLst>
          </p:cNvPr>
          <p:cNvSpPr txBox="1">
            <a:spLocks/>
          </p:cNvSpPr>
          <p:nvPr/>
        </p:nvSpPr>
        <p:spPr>
          <a:xfrm>
            <a:off x="369983" y="6451286"/>
            <a:ext cx="365123" cy="3712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CDCA4D-B942-BC47-92B6-393DE0C99508}" type="slidenum">
              <a:rPr lang="en-US" sz="900" smtClean="0">
                <a:solidFill>
                  <a:schemeClr val="accent3"/>
                </a:solidFill>
              </a:rPr>
              <a:pPr/>
              <a:t>11</a:t>
            </a:fld>
            <a:endParaRPr lang="en-US" sz="900" dirty="0">
              <a:solidFill>
                <a:schemeClr val="accent3"/>
              </a:solidFill>
            </a:endParaRPr>
          </a:p>
        </p:txBody>
      </p:sp>
      <p:pic>
        <p:nvPicPr>
          <p:cNvPr id="9" name="Picture 1" descr="cid:image003.png@01D4C1EA.92C2E060">
            <a:extLst>
              <a:ext uri="{FF2B5EF4-FFF2-40B4-BE49-F238E27FC236}">
                <a16:creationId xmlns:a16="http://schemas.microsoft.com/office/drawing/2014/main" id="{D6918949-7E9C-4ED2-81CA-A950D3691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6032417"/>
            <a:ext cx="1241103" cy="3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le 2">
            <a:extLst>
              <a:ext uri="{FF2B5EF4-FFF2-40B4-BE49-F238E27FC236}">
                <a16:creationId xmlns:a16="http://schemas.microsoft.com/office/drawing/2014/main" id="{9D9E4124-5284-44A8-8C5E-D21B6D0D14E1}"/>
              </a:ext>
            </a:extLst>
          </p:cNvPr>
          <p:cNvSpPr txBox="1">
            <a:spLocks/>
          </p:cNvSpPr>
          <p:nvPr/>
        </p:nvSpPr>
        <p:spPr>
          <a:xfrm>
            <a:off x="369983" y="212371"/>
            <a:ext cx="11179334" cy="48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>
                <a:latin typeface="+mn-lt"/>
              </a:rPr>
              <a:t>Team SADH – October’2021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95FF7F-BAAB-42A3-A6EC-EEE369332844}"/>
              </a:ext>
            </a:extLst>
          </p:cNvPr>
          <p:cNvSpPr txBox="1"/>
          <p:nvPr/>
        </p:nvSpPr>
        <p:spPr>
          <a:xfrm>
            <a:off x="479492" y="4471237"/>
            <a:ext cx="112486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Swathi S – She took permission on 10/05/2021 due to unwell.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Swathi P, Keerthana &amp; Uma – They had a system issue on 10/18/2021 due to new system replacement.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Ramkumar – He had a system issue on 10/06/2021 and brought her system back to office for repair.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Rishika S – She took permission on 10/07/2021.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Team % ---- 98.94%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50D6707-879B-4CD8-8326-9E288C379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t="4912" b="5553"/>
          <a:stretch/>
        </p:blipFill>
        <p:spPr bwMode="auto">
          <a:xfrm>
            <a:off x="349951" y="909435"/>
            <a:ext cx="11492098" cy="34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06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51B7B5D-CE79-4493-AE87-3AFA1AC0DBC8}"/>
              </a:ext>
            </a:extLst>
          </p:cNvPr>
          <p:cNvSpPr txBox="1">
            <a:spLocks/>
          </p:cNvSpPr>
          <p:nvPr/>
        </p:nvSpPr>
        <p:spPr>
          <a:xfrm>
            <a:off x="632013" y="6451286"/>
            <a:ext cx="3852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900" dirty="0">
                <a:solidFill>
                  <a:schemeClr val="accent3"/>
                </a:solidFill>
              </a:rPr>
              <a:t>// © 2021 Sutherland Global Services, Inc. All Rights Reserved.	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7D7521-BAA4-47E2-905B-48C66BD4DB7F}"/>
              </a:ext>
            </a:extLst>
          </p:cNvPr>
          <p:cNvSpPr txBox="1">
            <a:spLocks/>
          </p:cNvSpPr>
          <p:nvPr/>
        </p:nvSpPr>
        <p:spPr>
          <a:xfrm>
            <a:off x="369983" y="6451286"/>
            <a:ext cx="365123" cy="3712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CDCA4D-B942-BC47-92B6-393DE0C99508}" type="slidenum">
              <a:rPr lang="en-US" sz="900" smtClean="0">
                <a:solidFill>
                  <a:schemeClr val="accent3"/>
                </a:solidFill>
              </a:rPr>
              <a:pPr/>
              <a:t>12</a:t>
            </a:fld>
            <a:endParaRPr lang="en-US" sz="900" dirty="0">
              <a:solidFill>
                <a:schemeClr val="accent3"/>
              </a:solidFill>
            </a:endParaRPr>
          </a:p>
        </p:txBody>
      </p:sp>
      <p:pic>
        <p:nvPicPr>
          <p:cNvPr id="19" name="Picture 1" descr="cid:image003.png@01D4C1EA.92C2E060">
            <a:extLst>
              <a:ext uri="{FF2B5EF4-FFF2-40B4-BE49-F238E27FC236}">
                <a16:creationId xmlns:a16="http://schemas.microsoft.com/office/drawing/2014/main" id="{AB52F797-6A33-4CD4-AF0B-165B0C70F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6032417"/>
            <a:ext cx="1241103" cy="3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1E1921A-96B6-4CC7-B4D4-6CDB1551EEC4}"/>
              </a:ext>
            </a:extLst>
          </p:cNvPr>
          <p:cNvSpPr txBox="1">
            <a:spLocks/>
          </p:cNvSpPr>
          <p:nvPr/>
        </p:nvSpPr>
        <p:spPr>
          <a:xfrm>
            <a:off x="369983" y="279200"/>
            <a:ext cx="11179334" cy="48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/>
              <a:t>October’2021 Birthday Celebrities</a:t>
            </a:r>
            <a:endParaRPr lang="en-US" sz="20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63" y="966316"/>
            <a:ext cx="4682961" cy="4793042"/>
          </a:xfrm>
          <a:prstGeom prst="rect">
            <a:avLst/>
          </a:prstGeom>
        </p:spPr>
      </p:pic>
      <p:pic>
        <p:nvPicPr>
          <p:cNvPr id="3" name="Picture 2" descr="A person taking a selfie&#10;&#10;Description automatically generated">
            <a:extLst>
              <a:ext uri="{FF2B5EF4-FFF2-40B4-BE49-F238E27FC236}">
                <a16:creationId xmlns:a16="http://schemas.microsoft.com/office/drawing/2014/main" id="{856976D2-CCC2-488D-A883-28AAAD646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2" y="873485"/>
            <a:ext cx="3077110" cy="5027089"/>
          </a:xfrm>
          <a:prstGeom prst="rect">
            <a:avLst/>
          </a:prstGeom>
        </p:spPr>
      </p:pic>
      <p:pic>
        <p:nvPicPr>
          <p:cNvPr id="10" name="Picture 9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613CC05D-65D1-4F0C-B5F3-138E65E301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264" y="873485"/>
            <a:ext cx="3579919" cy="50270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DB8BF5-69FA-428C-92ED-6F20D36E9E03}"/>
              </a:ext>
            </a:extLst>
          </p:cNvPr>
          <p:cNvSpPr/>
          <p:nvPr/>
        </p:nvSpPr>
        <p:spPr>
          <a:xfrm>
            <a:off x="10622263" y="957426"/>
            <a:ext cx="141976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13-Oct</a:t>
            </a:r>
            <a:endParaRPr lang="en-US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254C01-98BE-4182-8D23-EDB7A6CBE090}"/>
              </a:ext>
            </a:extLst>
          </p:cNvPr>
          <p:cNvSpPr/>
          <p:nvPr/>
        </p:nvSpPr>
        <p:spPr>
          <a:xfrm>
            <a:off x="2094783" y="1075711"/>
            <a:ext cx="141976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11-Oct</a:t>
            </a:r>
            <a:endParaRPr lang="en-US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3320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51B7B5D-CE79-4493-AE87-3AFA1AC0DBC8}"/>
              </a:ext>
            </a:extLst>
          </p:cNvPr>
          <p:cNvSpPr txBox="1">
            <a:spLocks/>
          </p:cNvSpPr>
          <p:nvPr/>
        </p:nvSpPr>
        <p:spPr>
          <a:xfrm>
            <a:off x="632013" y="6451286"/>
            <a:ext cx="3852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900" dirty="0">
                <a:solidFill>
                  <a:schemeClr val="accent3"/>
                </a:solidFill>
              </a:rPr>
              <a:t>// © 2021 Sutherland Global Services, Inc. All Rights Reserved.	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7D7521-BAA4-47E2-905B-48C66BD4DB7F}"/>
              </a:ext>
            </a:extLst>
          </p:cNvPr>
          <p:cNvSpPr txBox="1">
            <a:spLocks/>
          </p:cNvSpPr>
          <p:nvPr/>
        </p:nvSpPr>
        <p:spPr>
          <a:xfrm>
            <a:off x="369983" y="6451286"/>
            <a:ext cx="365123" cy="3712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CDCA4D-B942-BC47-92B6-393DE0C99508}" type="slidenum">
              <a:rPr lang="en-US" sz="900" smtClean="0">
                <a:solidFill>
                  <a:schemeClr val="accent3"/>
                </a:solidFill>
              </a:rPr>
              <a:pPr/>
              <a:t>13</a:t>
            </a:fld>
            <a:endParaRPr lang="en-US" sz="900" dirty="0">
              <a:solidFill>
                <a:schemeClr val="accent3"/>
              </a:solidFill>
            </a:endParaRPr>
          </a:p>
        </p:txBody>
      </p:sp>
      <p:pic>
        <p:nvPicPr>
          <p:cNvPr id="19" name="Picture 1" descr="cid:image003.png@01D4C1EA.92C2E060">
            <a:extLst>
              <a:ext uri="{FF2B5EF4-FFF2-40B4-BE49-F238E27FC236}">
                <a16:creationId xmlns:a16="http://schemas.microsoft.com/office/drawing/2014/main" id="{AB52F797-6A33-4CD4-AF0B-165B0C70F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6032417"/>
            <a:ext cx="1241103" cy="3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1E1921A-96B6-4CC7-B4D4-6CDB1551EEC4}"/>
              </a:ext>
            </a:extLst>
          </p:cNvPr>
          <p:cNvSpPr txBox="1">
            <a:spLocks/>
          </p:cNvSpPr>
          <p:nvPr/>
        </p:nvSpPr>
        <p:spPr>
          <a:xfrm>
            <a:off x="369983" y="279200"/>
            <a:ext cx="11179334" cy="48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/>
              <a:t>Coffee Session with Team – 10/27/2021</a:t>
            </a:r>
            <a:endParaRPr lang="en-US" sz="2000" dirty="0">
              <a:latin typeface="+mn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0EB8E42-4B9F-48E8-AF0B-827CC300E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9" y="1035887"/>
            <a:ext cx="11459357" cy="492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641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51B7B5D-CE79-4493-AE87-3AFA1AC0DBC8}"/>
              </a:ext>
            </a:extLst>
          </p:cNvPr>
          <p:cNvSpPr txBox="1">
            <a:spLocks/>
          </p:cNvSpPr>
          <p:nvPr/>
        </p:nvSpPr>
        <p:spPr>
          <a:xfrm>
            <a:off x="632013" y="6464984"/>
            <a:ext cx="3852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900" dirty="0">
                <a:solidFill>
                  <a:schemeClr val="accent3"/>
                </a:solidFill>
              </a:rPr>
              <a:t>// © 2021 Sutherland Global Services, Inc. All Rights Reserved.	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7D7521-BAA4-47E2-905B-48C66BD4DB7F}"/>
              </a:ext>
            </a:extLst>
          </p:cNvPr>
          <p:cNvSpPr txBox="1">
            <a:spLocks/>
          </p:cNvSpPr>
          <p:nvPr/>
        </p:nvSpPr>
        <p:spPr>
          <a:xfrm>
            <a:off x="369983" y="6451286"/>
            <a:ext cx="365123" cy="3712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CDCA4D-B942-BC47-92B6-393DE0C99508}" type="slidenum">
              <a:rPr lang="en-US" sz="900" smtClean="0">
                <a:solidFill>
                  <a:schemeClr val="accent3"/>
                </a:solidFill>
              </a:rPr>
              <a:pPr/>
              <a:t>14</a:t>
            </a:fld>
            <a:endParaRPr lang="en-US" sz="900" dirty="0">
              <a:solidFill>
                <a:schemeClr val="accent3"/>
              </a:solidFill>
            </a:endParaRPr>
          </a:p>
        </p:txBody>
      </p:sp>
      <p:pic>
        <p:nvPicPr>
          <p:cNvPr id="19" name="Picture 1" descr="cid:image003.png@01D4C1EA.92C2E060">
            <a:extLst>
              <a:ext uri="{FF2B5EF4-FFF2-40B4-BE49-F238E27FC236}">
                <a16:creationId xmlns:a16="http://schemas.microsoft.com/office/drawing/2014/main" id="{AB52F797-6A33-4CD4-AF0B-165B0C70F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6032417"/>
            <a:ext cx="1241103" cy="3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11E1921A-96B6-4CC7-B4D4-6CDB1551EEC4}"/>
              </a:ext>
            </a:extLst>
          </p:cNvPr>
          <p:cNvSpPr txBox="1">
            <a:spLocks/>
          </p:cNvSpPr>
          <p:nvPr/>
        </p:nvSpPr>
        <p:spPr>
          <a:xfrm>
            <a:off x="369983" y="279200"/>
            <a:ext cx="11179334" cy="48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>
                <a:latin typeface="+mn-lt"/>
              </a:rPr>
              <a:t>November’2021 HRC Calendar – Aetna Insurance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32FEE-D3D2-441E-AA5F-B099376C0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3530" y="845579"/>
            <a:ext cx="8008393" cy="3517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EB50F3-BF11-4970-891F-72FC4E4942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3530" y="4390160"/>
            <a:ext cx="8008393" cy="157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58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E845B4-E4DA-4120-A858-CA89241D3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2013" y="6359525"/>
            <a:ext cx="3852770" cy="365125"/>
          </a:xfrm>
        </p:spPr>
        <p:txBody>
          <a:bodyPr/>
          <a:lstStyle/>
          <a:p>
            <a:r>
              <a:rPr lang="en-PH" dirty="0"/>
              <a:t>// © 2021 Sutherland Global Services, Inc. All Rights Reserved.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0FA2B-31A3-40E4-8871-09ACD652F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9983" y="6359525"/>
            <a:ext cx="365123" cy="371287"/>
          </a:xfrm>
        </p:spPr>
        <p:txBody>
          <a:bodyPr/>
          <a:lstStyle/>
          <a:p>
            <a:fld id="{C6CDCA4D-B942-BC47-92B6-393DE0C995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09360" y="1175653"/>
            <a:ext cx="4127863" cy="3362753"/>
          </a:xfrm>
        </p:spPr>
        <p:txBody>
          <a:bodyPr>
            <a:normAutofit/>
          </a:bodyPr>
          <a:lstStyle/>
          <a:p>
            <a:r>
              <a:rPr lang="en-US" sz="6000" dirty="0"/>
              <a:t> </a:t>
            </a:r>
            <a:br>
              <a:rPr lang="en-US" sz="6000" dirty="0"/>
            </a:br>
            <a:br>
              <a:rPr lang="en-US" sz="6000" dirty="0"/>
            </a:br>
            <a:r>
              <a:rPr lang="en-US" sz="5500" dirty="0"/>
              <a:t>Thank you</a:t>
            </a:r>
          </a:p>
        </p:txBody>
      </p:sp>
      <p:pic>
        <p:nvPicPr>
          <p:cNvPr id="5" name="Picture 1" descr="cid:image003.png@01D4C1EA.92C2E060">
            <a:extLst>
              <a:ext uri="{FF2B5EF4-FFF2-40B4-BE49-F238E27FC236}">
                <a16:creationId xmlns:a16="http://schemas.microsoft.com/office/drawing/2014/main" id="{A1D7119F-CCFF-46F7-8F4D-2166D132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6032417"/>
            <a:ext cx="1241103" cy="3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2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rge group of different people in a team - 110427116">
            <a:extLst>
              <a:ext uri="{FF2B5EF4-FFF2-40B4-BE49-F238E27FC236}">
                <a16:creationId xmlns:a16="http://schemas.microsoft.com/office/drawing/2014/main" id="{2AED8A76-19CD-480B-9AF6-F387A8C6D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393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2DFBC5-BF10-4449-984E-E1A02941AFF4}"/>
              </a:ext>
            </a:extLst>
          </p:cNvPr>
          <p:cNvSpPr/>
          <p:nvPr/>
        </p:nvSpPr>
        <p:spPr>
          <a:xfrm>
            <a:off x="1087902" y="2377441"/>
            <a:ext cx="1001619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>
                <a:ln/>
                <a:solidFill>
                  <a:schemeClr val="accent4"/>
                </a:solidFill>
              </a:rPr>
              <a:t>Team Updates </a:t>
            </a:r>
            <a:endParaRPr lang="en-US" sz="8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58862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8502A2-C2FF-4F34-B82F-6E2EDFF428F8}"/>
              </a:ext>
            </a:extLst>
          </p:cNvPr>
          <p:cNvSpPr/>
          <p:nvPr/>
        </p:nvSpPr>
        <p:spPr>
          <a:xfrm>
            <a:off x="6142354" y="517753"/>
            <a:ext cx="5636289" cy="26926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548640" rIns="640080" bIns="182880" rtlCol="0" anchor="ctr"/>
          <a:lstStyle/>
          <a:p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DCD03D-30E4-4B2B-8536-BC1281043BB9}"/>
              </a:ext>
            </a:extLst>
          </p:cNvPr>
          <p:cNvSpPr/>
          <p:nvPr/>
        </p:nvSpPr>
        <p:spPr>
          <a:xfrm>
            <a:off x="6142355" y="3318464"/>
            <a:ext cx="5636288" cy="258685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548640" rIns="640080" bIns="182880" rtlCol="0" anchor="ctr"/>
          <a:lstStyle/>
          <a:p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51B7B5D-CE79-4493-AE87-3AFA1AC0DBC8}"/>
              </a:ext>
            </a:extLst>
          </p:cNvPr>
          <p:cNvSpPr txBox="1">
            <a:spLocks/>
          </p:cNvSpPr>
          <p:nvPr/>
        </p:nvSpPr>
        <p:spPr>
          <a:xfrm>
            <a:off x="632013" y="6438222"/>
            <a:ext cx="3852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900" dirty="0">
                <a:solidFill>
                  <a:schemeClr val="accent3"/>
                </a:solidFill>
              </a:rPr>
              <a:t>// © 2021 Sutherland Global Services, Inc. All Rights Reserved.	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C7D7521-BAA4-47E2-905B-48C66BD4DB7F}"/>
              </a:ext>
            </a:extLst>
          </p:cNvPr>
          <p:cNvSpPr txBox="1">
            <a:spLocks/>
          </p:cNvSpPr>
          <p:nvPr/>
        </p:nvSpPr>
        <p:spPr>
          <a:xfrm>
            <a:off x="369983" y="6438222"/>
            <a:ext cx="365123" cy="3712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CDCA4D-B942-BC47-92B6-393DE0C99508}" type="slidenum">
              <a:rPr lang="en-US" sz="900" smtClean="0">
                <a:solidFill>
                  <a:schemeClr val="accent3"/>
                </a:solidFill>
              </a:rPr>
              <a:pPr/>
              <a:t>4</a:t>
            </a:fld>
            <a:endParaRPr lang="en-US" sz="900" dirty="0">
              <a:solidFill>
                <a:schemeClr val="accent3"/>
              </a:solidFill>
            </a:endParaRPr>
          </a:p>
        </p:txBody>
      </p:sp>
      <p:pic>
        <p:nvPicPr>
          <p:cNvPr id="8" name="Picture 1" descr="cid:image003.png@01D4C1EA.92C2E06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6032417"/>
            <a:ext cx="1241103" cy="3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IID">
            <a:extLst>
              <a:ext uri="{FF2B5EF4-FFF2-40B4-BE49-F238E27FC236}">
                <a16:creationId xmlns:a16="http://schemas.microsoft.com/office/drawing/2014/main" id="{2C58670C-6BE0-40DB-B21C-030AD86D0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257"/>
          <a:stretch/>
        </p:blipFill>
        <p:spPr bwMode="auto">
          <a:xfrm>
            <a:off x="11100188" y="559305"/>
            <a:ext cx="625398" cy="62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2E57DC-B207-49F6-A3A2-88636391D1FE}"/>
              </a:ext>
            </a:extLst>
          </p:cNvPr>
          <p:cNvSpPr/>
          <p:nvPr/>
        </p:nvSpPr>
        <p:spPr>
          <a:xfrm>
            <a:off x="369983" y="523659"/>
            <a:ext cx="5663572" cy="2682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548640" rIns="640080" bIns="182880" rtlCol="0" anchor="ctr"/>
          <a:lstStyle/>
          <a:p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877CEC-D4D6-4835-A1D3-54EA849A91AC}"/>
              </a:ext>
            </a:extLst>
          </p:cNvPr>
          <p:cNvSpPr txBox="1"/>
          <p:nvPr/>
        </p:nvSpPr>
        <p:spPr>
          <a:xfrm>
            <a:off x="463266" y="939020"/>
            <a:ext cx="5663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Cash Allocation : </a:t>
            </a:r>
          </a:p>
          <a:p>
            <a:endParaRPr lang="en-US" sz="1200" b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/>
              <a:t>NA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103DA9-766C-42AD-BABA-4C83CE4E6535}"/>
              </a:ext>
            </a:extLst>
          </p:cNvPr>
          <p:cNvSpPr/>
          <p:nvPr/>
        </p:nvSpPr>
        <p:spPr>
          <a:xfrm>
            <a:off x="389843" y="3307728"/>
            <a:ext cx="5611077" cy="25960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548640" rIns="640080" bIns="182880" rtlCol="0" anchor="ctr"/>
          <a:lstStyle/>
          <a:p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C9A9B6-AA26-4CC5-AD74-D04F4FAF8C8A}"/>
              </a:ext>
            </a:extLst>
          </p:cNvPr>
          <p:cNvSpPr txBox="1"/>
          <p:nvPr/>
        </p:nvSpPr>
        <p:spPr>
          <a:xfrm>
            <a:off x="6301102" y="3467751"/>
            <a:ext cx="4723254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2060"/>
                </a:solidFill>
              </a:rPr>
              <a:t>Help Items / Training :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AE897B-0A5F-4E4C-B2CF-EA29AD8F6EB3}"/>
              </a:ext>
            </a:extLst>
          </p:cNvPr>
          <p:cNvSpPr/>
          <p:nvPr/>
        </p:nvSpPr>
        <p:spPr>
          <a:xfrm>
            <a:off x="6167216" y="3911739"/>
            <a:ext cx="5416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None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642BDF-E2BA-41DC-BCE7-B0B0B80B69AB}"/>
              </a:ext>
            </a:extLst>
          </p:cNvPr>
          <p:cNvSpPr txBox="1"/>
          <p:nvPr/>
        </p:nvSpPr>
        <p:spPr>
          <a:xfrm>
            <a:off x="6235501" y="617972"/>
            <a:ext cx="4723253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2060"/>
                </a:solidFill>
              </a:rPr>
              <a:t>Operational Metric’s 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6348B9-257F-4E7B-A44D-4AEDA253EC2C}"/>
              </a:ext>
            </a:extLst>
          </p:cNvPr>
          <p:cNvSpPr/>
          <p:nvPr/>
        </p:nvSpPr>
        <p:spPr>
          <a:xfrm>
            <a:off x="6235501" y="1037331"/>
            <a:ext cx="5306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SLA’s and KPI’s have met in all the three LOB’s. </a:t>
            </a:r>
          </a:p>
          <a:p>
            <a:endParaRPr 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6F9189-77FF-443C-AE8F-E3B9C89F547F}"/>
              </a:ext>
            </a:extLst>
          </p:cNvPr>
          <p:cNvSpPr/>
          <p:nvPr/>
        </p:nvSpPr>
        <p:spPr>
          <a:xfrm>
            <a:off x="463266" y="3884848"/>
            <a:ext cx="5588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January’ 22:</a:t>
            </a:r>
          </a:p>
          <a:p>
            <a:endParaRPr lang="en-US" sz="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Team SADH is </a:t>
            </a:r>
            <a:r>
              <a:rPr lang="en-US" sz="1200" b="1" dirty="0">
                <a:solidFill>
                  <a:srgbClr val="00B050"/>
                </a:solidFill>
              </a:rPr>
              <a:t>98.94%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200" dirty="0"/>
              <a:t>from period Oct 01 to Oct 31, 2021.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Team Shrinkage is </a:t>
            </a:r>
            <a:r>
              <a:rPr lang="en-US" sz="1200" b="1" dirty="0">
                <a:solidFill>
                  <a:srgbClr val="00B050"/>
                </a:solidFill>
              </a:rPr>
              <a:t>5.44% </a:t>
            </a:r>
            <a:r>
              <a:rPr lang="en-US" sz="1200" dirty="0"/>
              <a:t>from period Oct 01 to Oct 31, 2021.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23" name="Picture 4" descr="Team performance">
            <a:extLst>
              <a:ext uri="{FF2B5EF4-FFF2-40B4-BE49-F238E27FC236}">
                <a16:creationId xmlns:a16="http://schemas.microsoft.com/office/drawing/2014/main" id="{EB9789AE-D9E0-41D0-8689-2089E52ED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476" y="3336782"/>
            <a:ext cx="685817" cy="63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and help logo and symbols template icons app - Download Free ...">
            <a:extLst>
              <a:ext uri="{FF2B5EF4-FFF2-40B4-BE49-F238E27FC236}">
                <a16:creationId xmlns:a16="http://schemas.microsoft.com/office/drawing/2014/main" id="{01A56FD9-CF82-4861-A9EA-6BC0ED7C9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17839" r="24588" b="18346"/>
          <a:stretch/>
        </p:blipFill>
        <p:spPr bwMode="auto">
          <a:xfrm>
            <a:off x="11121690" y="3393056"/>
            <a:ext cx="603108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026C4B9-BBB1-4CCB-BA93-E137A2C9121A}"/>
              </a:ext>
            </a:extLst>
          </p:cNvPr>
          <p:cNvSpPr txBox="1"/>
          <p:nvPr/>
        </p:nvSpPr>
        <p:spPr>
          <a:xfrm>
            <a:off x="529566" y="3467752"/>
            <a:ext cx="4826937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2060"/>
                </a:solidFill>
              </a:rPr>
              <a:t>Team Performance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8CD9CD-B92C-47DD-BD80-324D94189C0B}"/>
              </a:ext>
            </a:extLst>
          </p:cNvPr>
          <p:cNvSpPr txBox="1"/>
          <p:nvPr/>
        </p:nvSpPr>
        <p:spPr>
          <a:xfrm>
            <a:off x="514582" y="629739"/>
            <a:ext cx="4841922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2060"/>
                </a:solidFill>
              </a:rPr>
              <a:t>Automation Updates : 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CCEA610-6386-4659-BB5C-1C69F17287C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04" y="533179"/>
            <a:ext cx="644416" cy="63004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828302E-C44A-45D8-847A-CFE9C91C2DE4}"/>
              </a:ext>
            </a:extLst>
          </p:cNvPr>
          <p:cNvSpPr txBox="1"/>
          <p:nvPr/>
        </p:nvSpPr>
        <p:spPr>
          <a:xfrm>
            <a:off x="6301103" y="1350033"/>
            <a:ext cx="4657651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002060"/>
                </a:solidFill>
              </a:rPr>
              <a:t>Process Update: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BFC545-2B62-4CE6-9545-A371D9484D0A}"/>
              </a:ext>
            </a:extLst>
          </p:cNvPr>
          <p:cNvSpPr/>
          <p:nvPr/>
        </p:nvSpPr>
        <p:spPr>
          <a:xfrm>
            <a:off x="6167569" y="1724043"/>
            <a:ext cx="561107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Team have successfully completed the December’21 &amp; January’22 month-end closure for all three LOB’s.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Jan’22 - We have successfully completed the Claims new activities training and went live on 4 activities and dropped one activity due to CEQ access constrain.</a:t>
            </a:r>
          </a:p>
          <a:p>
            <a:pPr marL="171450" indent="-171450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Ø"/>
              <a:defRPr/>
            </a:pPr>
            <a:r>
              <a:rPr lang="en-US" sz="1200" dirty="0"/>
              <a:t>Team have started to take AP &amp; O2C training course in SGS excellence portal.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1092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51B7B5D-CE79-4493-AE87-3AFA1AC0DBC8}"/>
              </a:ext>
            </a:extLst>
          </p:cNvPr>
          <p:cNvSpPr txBox="1">
            <a:spLocks/>
          </p:cNvSpPr>
          <p:nvPr/>
        </p:nvSpPr>
        <p:spPr>
          <a:xfrm>
            <a:off x="632013" y="6464349"/>
            <a:ext cx="3852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900" dirty="0">
                <a:solidFill>
                  <a:schemeClr val="accent3"/>
                </a:solidFill>
              </a:rPr>
              <a:t>// © 2021 Sutherland Global Services, Inc. All Rights Reserved.	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7D7521-BAA4-47E2-905B-48C66BD4DB7F}"/>
              </a:ext>
            </a:extLst>
          </p:cNvPr>
          <p:cNvSpPr txBox="1">
            <a:spLocks/>
          </p:cNvSpPr>
          <p:nvPr/>
        </p:nvSpPr>
        <p:spPr>
          <a:xfrm>
            <a:off x="369983" y="6464349"/>
            <a:ext cx="365123" cy="3712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CDCA4D-B942-BC47-92B6-393DE0C99508}" type="slidenum">
              <a:rPr lang="en-US" sz="900" smtClean="0">
                <a:solidFill>
                  <a:schemeClr val="accent3"/>
                </a:solidFill>
              </a:rPr>
              <a:pPr/>
              <a:t>5</a:t>
            </a:fld>
            <a:endParaRPr lang="en-US" sz="900" dirty="0">
              <a:solidFill>
                <a:schemeClr val="accent3"/>
              </a:solidFill>
            </a:endParaRPr>
          </a:p>
        </p:txBody>
      </p:sp>
      <p:pic>
        <p:nvPicPr>
          <p:cNvPr id="10" name="Picture 1" descr="cid:image003.png@01D4C1EA.92C2E060">
            <a:extLst>
              <a:ext uri="{FF2B5EF4-FFF2-40B4-BE49-F238E27FC236}">
                <a16:creationId xmlns:a16="http://schemas.microsoft.com/office/drawing/2014/main" id="{20DEE0A2-92C2-4E17-A493-68DBBFF81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6032417"/>
            <a:ext cx="1241103" cy="3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6B45BC94-4638-47F3-A979-D03F249F0D6E}"/>
              </a:ext>
            </a:extLst>
          </p:cNvPr>
          <p:cNvSpPr txBox="1">
            <a:spLocks/>
          </p:cNvSpPr>
          <p:nvPr/>
        </p:nvSpPr>
        <p:spPr>
          <a:xfrm>
            <a:off x="469327" y="475069"/>
            <a:ext cx="11179334" cy="48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>
                <a:latin typeface="+mn-lt"/>
              </a:rPr>
              <a:t>Aetna - SLA &amp; KPI’s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13F5E0-DB6C-4E54-848C-E474E9C16C76}"/>
              </a:ext>
            </a:extLst>
          </p:cNvPr>
          <p:cNvSpPr txBox="1"/>
          <p:nvPr/>
        </p:nvSpPr>
        <p:spPr>
          <a:xfrm>
            <a:off x="3293355" y="3647929"/>
            <a:ext cx="56052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Note : </a:t>
            </a:r>
          </a:p>
          <a:p>
            <a:endParaRPr lang="en-US" b="1" u="sng" dirty="0"/>
          </a:p>
          <a:p>
            <a:r>
              <a:rPr lang="en-US" sz="1400" b="1" dirty="0"/>
              <a:t>Billing : </a:t>
            </a:r>
            <a:r>
              <a:rPr lang="en-US" sz="1400" dirty="0"/>
              <a:t>We met 6 KPI’s &amp; 1 SLA out of 7 Deliverables.</a:t>
            </a:r>
          </a:p>
          <a:p>
            <a:endParaRPr lang="en-US" sz="1400" dirty="0"/>
          </a:p>
          <a:p>
            <a:r>
              <a:rPr lang="en-US" sz="1400" b="1" dirty="0"/>
              <a:t>Cash Allocation : </a:t>
            </a:r>
            <a:r>
              <a:rPr lang="en-US" sz="1400" dirty="0"/>
              <a:t>We met 28 KPI’s &amp; 1 SLA out of 31 Deliverables.</a:t>
            </a:r>
          </a:p>
          <a:p>
            <a:endParaRPr lang="en-US" sz="1400" dirty="0"/>
          </a:p>
          <a:p>
            <a:r>
              <a:rPr lang="en-US" sz="1400" b="1" dirty="0"/>
              <a:t>Claims R &amp; R : </a:t>
            </a:r>
            <a:r>
              <a:rPr lang="en-US" sz="1400" dirty="0"/>
              <a:t>We met 17 KPI’s &amp; 1 SLA out of 18 Deliverables.</a:t>
            </a:r>
            <a:r>
              <a:rPr lang="en-US" dirty="0"/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4E67C8-1A5B-46A9-A335-CEA986176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355" y="1497128"/>
            <a:ext cx="5148896" cy="200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6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51B7B5D-CE79-4493-AE87-3AFA1AC0DBC8}"/>
              </a:ext>
            </a:extLst>
          </p:cNvPr>
          <p:cNvSpPr txBox="1">
            <a:spLocks/>
          </p:cNvSpPr>
          <p:nvPr/>
        </p:nvSpPr>
        <p:spPr>
          <a:xfrm>
            <a:off x="632013" y="6464349"/>
            <a:ext cx="3852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900" dirty="0">
                <a:solidFill>
                  <a:schemeClr val="accent3"/>
                </a:solidFill>
              </a:rPr>
              <a:t>// © 2021 Sutherland Global Services, Inc. All Rights Reserved.	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7D7521-BAA4-47E2-905B-48C66BD4DB7F}"/>
              </a:ext>
            </a:extLst>
          </p:cNvPr>
          <p:cNvSpPr txBox="1">
            <a:spLocks/>
          </p:cNvSpPr>
          <p:nvPr/>
        </p:nvSpPr>
        <p:spPr>
          <a:xfrm>
            <a:off x="369983" y="6464349"/>
            <a:ext cx="365123" cy="3712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CDCA4D-B942-BC47-92B6-393DE0C99508}" type="slidenum">
              <a:rPr lang="en-US" sz="900" smtClean="0">
                <a:solidFill>
                  <a:schemeClr val="accent3"/>
                </a:solidFill>
              </a:rPr>
              <a:pPr/>
              <a:t>6</a:t>
            </a:fld>
            <a:endParaRPr lang="en-US" sz="900" dirty="0">
              <a:solidFill>
                <a:schemeClr val="accent3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93366296"/>
              </p:ext>
            </p:extLst>
          </p:nvPr>
        </p:nvGraphicFramePr>
        <p:xfrm>
          <a:off x="457106" y="728639"/>
          <a:ext cx="5483704" cy="252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3E57946-6C96-4ECE-B146-2CD7EBD6F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3868473"/>
              </p:ext>
            </p:extLst>
          </p:nvPr>
        </p:nvGraphicFramePr>
        <p:xfrm>
          <a:off x="6091237" y="722888"/>
          <a:ext cx="5483703" cy="252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" name="Picture 1" descr="cid:image003.png@01D4C1EA.92C2E060">
            <a:extLst>
              <a:ext uri="{FF2B5EF4-FFF2-40B4-BE49-F238E27FC236}">
                <a16:creationId xmlns:a16="http://schemas.microsoft.com/office/drawing/2014/main" id="{BB869159-663C-4F40-9DA6-2D66C6607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6058921"/>
            <a:ext cx="1241103" cy="3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">
            <a:extLst>
              <a:ext uri="{FF2B5EF4-FFF2-40B4-BE49-F238E27FC236}">
                <a16:creationId xmlns:a16="http://schemas.microsoft.com/office/drawing/2014/main" id="{6724F017-58F9-422E-B644-0E3A054E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07" y="105967"/>
            <a:ext cx="11117833" cy="484326"/>
          </a:xfrm>
          <a:solidFill>
            <a:schemeClr val="bg1">
              <a:lumMod val="85000"/>
            </a:schemeClr>
          </a:solidFill>
        </p:spPr>
        <p:txBody>
          <a:bodyPr anchor="ctr"/>
          <a:lstStyle/>
          <a:p>
            <a:r>
              <a:rPr lang="en-US" sz="2000" dirty="0">
                <a:latin typeface="+mn-lt"/>
              </a:rPr>
              <a:t>Claims R &amp; R – Volume Trend Analysis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B2E023-B6CE-43B9-BC62-7DCAB7CCCFBC}"/>
              </a:ext>
            </a:extLst>
          </p:cNvPr>
          <p:cNvSpPr/>
          <p:nvPr/>
        </p:nvSpPr>
        <p:spPr>
          <a:xfrm>
            <a:off x="470754" y="3363947"/>
            <a:ext cx="11117834" cy="276541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548640" rIns="640080" bIns="182880" rtlCol="0" anchor="ctr"/>
          <a:lstStyle/>
          <a:p>
            <a:r>
              <a:rPr lang="en-US" sz="1300" b="1" u="sng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Claims R &amp; R - Process updates:</a:t>
            </a: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have successfully Go-live in 4 new activities in January’2022.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last Governance call, team got an appreciation from Jeff regarding to took over the new activities shortly without any callouts.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Jeff confirmed that, Quick base volume will be reducing on upcoming months. </a:t>
            </a: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en-US" sz="1300" b="1" u="sng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Week wise volume trend:</a:t>
            </a: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We have fluctuation in week-wise volume due to QuickBase request.</a:t>
            </a: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en-US" sz="1300" b="1" u="sng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4 months volume comparison volume trend</a:t>
            </a: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Compared to Nov’21, Dec’21 &amp; Jan’22 Volumes, we have around 34% volume increase in Oct’21. Due to add-on project from Jeff.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27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id:image003.png@01D4C1EA.92C2E060">
            <a:extLst>
              <a:ext uri="{FF2B5EF4-FFF2-40B4-BE49-F238E27FC236}">
                <a16:creationId xmlns:a16="http://schemas.microsoft.com/office/drawing/2014/main" id="{0FA8B953-92F1-4609-A63F-4783DEA1B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6058921"/>
            <a:ext cx="1241103" cy="3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8299E364-416C-4DAF-8E9D-6EBE2ECB261E}"/>
              </a:ext>
            </a:extLst>
          </p:cNvPr>
          <p:cNvSpPr txBox="1">
            <a:spLocks/>
          </p:cNvSpPr>
          <p:nvPr/>
        </p:nvSpPr>
        <p:spPr>
          <a:xfrm>
            <a:off x="632013" y="6464349"/>
            <a:ext cx="3852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900" dirty="0">
                <a:solidFill>
                  <a:schemeClr val="accent3"/>
                </a:solidFill>
              </a:rPr>
              <a:t>// © 2021 Sutherland Global Services, Inc. All Rights Reserved.	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FA5A5C66-4364-41E5-9EE6-A2245AA20943}"/>
              </a:ext>
            </a:extLst>
          </p:cNvPr>
          <p:cNvSpPr txBox="1">
            <a:spLocks/>
          </p:cNvSpPr>
          <p:nvPr/>
        </p:nvSpPr>
        <p:spPr>
          <a:xfrm>
            <a:off x="369983" y="6464349"/>
            <a:ext cx="365123" cy="3712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CDCA4D-B942-BC47-92B6-393DE0C99508}" type="slidenum">
              <a:rPr lang="en-US" sz="900" smtClean="0">
                <a:solidFill>
                  <a:schemeClr val="accent3"/>
                </a:solidFill>
              </a:rPr>
              <a:pPr/>
              <a:t>7</a:t>
            </a:fld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D855D0F-B88A-4B0F-B05C-45DD8272A2E3}"/>
              </a:ext>
            </a:extLst>
          </p:cNvPr>
          <p:cNvSpPr txBox="1">
            <a:spLocks/>
          </p:cNvSpPr>
          <p:nvPr/>
        </p:nvSpPr>
        <p:spPr>
          <a:xfrm>
            <a:off x="469327" y="203600"/>
            <a:ext cx="11146408" cy="48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>
                <a:latin typeface="+mn-lt"/>
              </a:rPr>
              <a:t>SFB Billing – Volume Trend Analysis: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D57D4D4-3C0C-4B35-A662-96A962C08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284094"/>
              </p:ext>
            </p:extLst>
          </p:nvPr>
        </p:nvGraphicFramePr>
        <p:xfrm>
          <a:off x="470607" y="744187"/>
          <a:ext cx="5483704" cy="252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4FF7C10-4B48-4E3E-9B98-31B159FCA7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9959410"/>
              </p:ext>
            </p:extLst>
          </p:nvPr>
        </p:nvGraphicFramePr>
        <p:xfrm>
          <a:off x="6104736" y="753171"/>
          <a:ext cx="5483703" cy="252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1A65042-97AE-4BD4-9733-6D23AE0AC49F}"/>
              </a:ext>
            </a:extLst>
          </p:cNvPr>
          <p:cNvSpPr txBox="1"/>
          <p:nvPr/>
        </p:nvSpPr>
        <p:spPr>
          <a:xfrm rot="5400000">
            <a:off x="5721723" y="1982544"/>
            <a:ext cx="10979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102C6A"/>
                </a:solidFill>
              </a:rPr>
              <a:t>In Thousands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B2E023-B6CE-43B9-BC62-7DCAB7CCCFBC}"/>
              </a:ext>
            </a:extLst>
          </p:cNvPr>
          <p:cNvSpPr/>
          <p:nvPr/>
        </p:nvSpPr>
        <p:spPr>
          <a:xfrm>
            <a:off x="484402" y="3323003"/>
            <a:ext cx="11117834" cy="27495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548640" rIns="640080" bIns="182880" rtlCol="0" anchor="ctr"/>
          <a:lstStyle/>
          <a:p>
            <a:r>
              <a:rPr lang="en-US" sz="1300" b="1" u="sng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SFB Billing – Process updates:</a:t>
            </a: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We have successfully completed 2021 Year-end volumes without any callouts.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KEY SFB Billing customers are migrating into EBS billing tool. Hence, we will see a volume reduction on upcoming months on this year 2022.</a:t>
            </a: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en-US" sz="1300" b="1" u="sng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Week wise volume trend</a:t>
            </a: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We have fluctuation in week-wise volume and received more volume in 1</a:t>
            </a:r>
            <a:r>
              <a:rPr lang="en-US" sz="1300" baseline="300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st</a:t>
            </a: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Week in PEERS and ERROR report activity. </a:t>
            </a: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en-US" sz="1300" b="1" u="sng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4 months volume comparison volume trend</a:t>
            </a: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When we compare with Oct &amp; Nov’21 volumes, we have around  53% volume increase in Dec’21 &amp; Jan’22.</a:t>
            </a: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81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89D30DB5-9308-4A6D-9006-82DF7063E095}"/>
              </a:ext>
            </a:extLst>
          </p:cNvPr>
          <p:cNvSpPr txBox="1">
            <a:spLocks/>
          </p:cNvSpPr>
          <p:nvPr/>
        </p:nvSpPr>
        <p:spPr>
          <a:xfrm>
            <a:off x="632013" y="6464349"/>
            <a:ext cx="3852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900" dirty="0">
                <a:solidFill>
                  <a:schemeClr val="accent3"/>
                </a:solidFill>
              </a:rPr>
              <a:t>// © 2021 Sutherland Global Services, Inc. All Rights Reserved.	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7A6FF394-1DE6-41F3-84A8-1A90E4791419}"/>
              </a:ext>
            </a:extLst>
          </p:cNvPr>
          <p:cNvSpPr txBox="1">
            <a:spLocks/>
          </p:cNvSpPr>
          <p:nvPr/>
        </p:nvSpPr>
        <p:spPr>
          <a:xfrm>
            <a:off x="369983" y="6464349"/>
            <a:ext cx="365123" cy="3712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CDCA4D-B942-BC47-92B6-393DE0C99508}" type="slidenum">
              <a:rPr lang="en-US" sz="900" smtClean="0">
                <a:solidFill>
                  <a:schemeClr val="accent3"/>
                </a:solidFill>
              </a:rPr>
              <a:pPr/>
              <a:t>8</a:t>
            </a:fld>
            <a:endParaRPr lang="en-US" sz="900" dirty="0">
              <a:solidFill>
                <a:schemeClr val="accent3"/>
              </a:solidFill>
            </a:endParaRPr>
          </a:p>
        </p:txBody>
      </p:sp>
      <p:pic>
        <p:nvPicPr>
          <p:cNvPr id="17" name="Picture 1" descr="cid:image003.png@01D4C1EA.92C2E060">
            <a:extLst>
              <a:ext uri="{FF2B5EF4-FFF2-40B4-BE49-F238E27FC236}">
                <a16:creationId xmlns:a16="http://schemas.microsoft.com/office/drawing/2014/main" id="{5A4E91AF-DD22-4937-BB47-1FA68F245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6058921"/>
            <a:ext cx="1241103" cy="3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itle 2">
            <a:extLst>
              <a:ext uri="{FF2B5EF4-FFF2-40B4-BE49-F238E27FC236}">
                <a16:creationId xmlns:a16="http://schemas.microsoft.com/office/drawing/2014/main" id="{1E215BDA-FF29-4A4D-9030-90D4C801CA46}"/>
              </a:ext>
            </a:extLst>
          </p:cNvPr>
          <p:cNvSpPr txBox="1">
            <a:spLocks/>
          </p:cNvSpPr>
          <p:nvPr/>
        </p:nvSpPr>
        <p:spPr>
          <a:xfrm>
            <a:off x="469327" y="203600"/>
            <a:ext cx="11146408" cy="48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000" dirty="0">
                <a:latin typeface="+mn-lt"/>
              </a:rPr>
              <a:t>Cash Allocation  – Volume Trend Analysis: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646ED538-A96F-4FBE-86FE-B71024DF45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5971640"/>
              </p:ext>
            </p:extLst>
          </p:nvPr>
        </p:nvGraphicFramePr>
        <p:xfrm>
          <a:off x="497903" y="826075"/>
          <a:ext cx="5483704" cy="252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7D006D1A-C22D-459C-A1EA-D9F8C2BEDD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168803"/>
              </p:ext>
            </p:extLst>
          </p:nvPr>
        </p:nvGraphicFramePr>
        <p:xfrm>
          <a:off x="6132032" y="821807"/>
          <a:ext cx="5483703" cy="252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C2B2E023-B6CE-43B9-BC62-7DCAB7CCCFBC}"/>
              </a:ext>
            </a:extLst>
          </p:cNvPr>
          <p:cNvSpPr/>
          <p:nvPr/>
        </p:nvSpPr>
        <p:spPr>
          <a:xfrm>
            <a:off x="511600" y="3398294"/>
            <a:ext cx="11117834" cy="266062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548640" rIns="640080" bIns="182880" rtlCol="0" anchor="ctr"/>
          <a:lstStyle/>
          <a:p>
            <a:r>
              <a:rPr lang="en-US" sz="1300" b="1" u="sng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Cash Allocation  -- Process updates:</a:t>
            </a: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Dec’21 &amp; Jan’22 - We have been receiving bulk volume in IWT transfers activity due to HMO Oracle was migrating to Market Prominence tool.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Due to KEY SFB billing migration, we will see volume reduction in Checks &amp; wires activity on upcoming months.</a:t>
            </a: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r>
              <a:rPr lang="en-US" sz="1300" b="1" u="sng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Week wise volume trend</a:t>
            </a: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We have fluctuation in week-wise volume and received 25% of high volume in last week of the Jan’22 and on avg we have received around 7,300 per week. </a:t>
            </a:r>
          </a:p>
          <a:p>
            <a:r>
              <a:rPr lang="en-US" sz="1300" b="1" u="sng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4 months volume comparison volume trend</a:t>
            </a: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300" dirty="0">
                <a:solidFill>
                  <a:schemeClr val="tx1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When we compare the Oct &amp; Nov’21 Volumes, we have around 76% volume increase on Dec’21. Due to bulk volume received in IWT transfers activity.</a:t>
            </a:r>
          </a:p>
          <a:p>
            <a:endParaRPr lang="en-US" sz="1300" dirty="0">
              <a:solidFill>
                <a:schemeClr val="tx1"/>
              </a:solidFill>
              <a:latin typeface="Calibri" panose="020F0502020204030204" pitchFamily="34" charset="0"/>
              <a:ea typeface="Arial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89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id:image003.png@01D4C1EA.92C2E060">
            <a:extLst>
              <a:ext uri="{FF2B5EF4-FFF2-40B4-BE49-F238E27FC236}">
                <a16:creationId xmlns:a16="http://schemas.microsoft.com/office/drawing/2014/main" id="{9B1BFE09-7ED6-47C8-B31B-36D325DD1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83" y="6058921"/>
            <a:ext cx="1241103" cy="35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E4C579E-2CDE-4B34-9B39-FA6729E176F2}"/>
              </a:ext>
            </a:extLst>
          </p:cNvPr>
          <p:cNvSpPr txBox="1">
            <a:spLocks/>
          </p:cNvSpPr>
          <p:nvPr/>
        </p:nvSpPr>
        <p:spPr>
          <a:xfrm>
            <a:off x="632013" y="6464349"/>
            <a:ext cx="385277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sz="900" dirty="0">
                <a:solidFill>
                  <a:schemeClr val="accent3"/>
                </a:solidFill>
              </a:rPr>
              <a:t>// © 2021 Sutherland Global Services, Inc. All Rights Reserved.	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7EDEC6D-1D43-4212-ABB0-557753F47587}"/>
              </a:ext>
            </a:extLst>
          </p:cNvPr>
          <p:cNvSpPr txBox="1">
            <a:spLocks/>
          </p:cNvSpPr>
          <p:nvPr/>
        </p:nvSpPr>
        <p:spPr>
          <a:xfrm>
            <a:off x="369983" y="6464349"/>
            <a:ext cx="365123" cy="3712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CDCA4D-B942-BC47-92B6-393DE0C99508}" type="slidenum">
              <a:rPr lang="en-US" sz="900" smtClean="0">
                <a:solidFill>
                  <a:schemeClr val="accent3"/>
                </a:solidFill>
              </a:rPr>
              <a:pPr/>
              <a:t>9</a:t>
            </a:fld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838B46F-21C6-412B-866B-9A6677879F56}"/>
              </a:ext>
            </a:extLst>
          </p:cNvPr>
          <p:cNvSpPr txBox="1">
            <a:spLocks/>
          </p:cNvSpPr>
          <p:nvPr/>
        </p:nvSpPr>
        <p:spPr>
          <a:xfrm>
            <a:off x="469327" y="314324"/>
            <a:ext cx="11146408" cy="3736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800" dirty="0">
                <a:latin typeface="+mn-lt"/>
              </a:rPr>
              <a:t>Unclaimed Property Volume Trend: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F7BDE98-8EF7-4475-8787-445DDEA0F7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328361"/>
              </p:ext>
            </p:extLst>
          </p:nvPr>
        </p:nvGraphicFramePr>
        <p:xfrm>
          <a:off x="469327" y="820033"/>
          <a:ext cx="5483704" cy="230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8B1C268-D1A4-4EA5-8FF4-74DA05D30F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416572"/>
              </p:ext>
            </p:extLst>
          </p:nvPr>
        </p:nvGraphicFramePr>
        <p:xfrm>
          <a:off x="6103456" y="792195"/>
          <a:ext cx="5483703" cy="2293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itle 2">
            <a:extLst>
              <a:ext uri="{FF2B5EF4-FFF2-40B4-BE49-F238E27FC236}">
                <a16:creationId xmlns:a16="http://schemas.microsoft.com/office/drawing/2014/main" id="{176F7652-6FC2-496B-AA01-363D546D7E70}"/>
              </a:ext>
            </a:extLst>
          </p:cNvPr>
          <p:cNvSpPr txBox="1">
            <a:spLocks/>
          </p:cNvSpPr>
          <p:nvPr/>
        </p:nvSpPr>
        <p:spPr>
          <a:xfrm>
            <a:off x="469327" y="3236368"/>
            <a:ext cx="11146408" cy="3736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800" dirty="0">
                <a:latin typeface="+mn-lt"/>
              </a:rPr>
              <a:t>AP Volume Trend: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AA7C332B-DE9C-492D-AA3D-96245EC13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198555"/>
              </p:ext>
            </p:extLst>
          </p:nvPr>
        </p:nvGraphicFramePr>
        <p:xfrm>
          <a:off x="469327" y="3713169"/>
          <a:ext cx="5483704" cy="2302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38EFEA7-9F71-4112-9485-1FB21FF653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4947"/>
              </p:ext>
            </p:extLst>
          </p:nvPr>
        </p:nvGraphicFramePr>
        <p:xfrm>
          <a:off x="6103456" y="3722152"/>
          <a:ext cx="5483703" cy="2293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02730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9">
      <a:dk1>
        <a:srgbClr val="000000"/>
      </a:dk1>
      <a:lt1>
        <a:srgbClr val="FFFFFF"/>
      </a:lt1>
      <a:dk2>
        <a:srgbClr val="DE1B54"/>
      </a:dk2>
      <a:lt2>
        <a:srgbClr val="C5C7C5"/>
      </a:lt2>
      <a:accent1>
        <a:srgbClr val="26235D"/>
      </a:accent1>
      <a:accent2>
        <a:srgbClr val="2E79BB"/>
      </a:accent2>
      <a:accent3>
        <a:srgbClr val="6E797C"/>
      </a:accent3>
      <a:accent4>
        <a:srgbClr val="6CC049"/>
      </a:accent4>
      <a:accent5>
        <a:srgbClr val="F99F42"/>
      </a:accent5>
      <a:accent6>
        <a:srgbClr val="FFFFFF"/>
      </a:accent6>
      <a:hlink>
        <a:srgbClr val="2E79BB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utherland">
    <a:dk1>
      <a:srgbClr val="000000"/>
    </a:dk1>
    <a:lt1>
      <a:sysClr val="window" lastClr="FFFFFF"/>
    </a:lt1>
    <a:dk2>
      <a:srgbClr val="6E787B"/>
    </a:dk2>
    <a:lt2>
      <a:srgbClr val="001E60"/>
    </a:lt2>
    <a:accent1>
      <a:srgbClr val="001E60"/>
    </a:accent1>
    <a:accent2>
      <a:srgbClr val="86C248"/>
    </a:accent2>
    <a:accent3>
      <a:srgbClr val="F28223"/>
    </a:accent3>
    <a:accent4>
      <a:srgbClr val="6C529E"/>
    </a:accent4>
    <a:accent5>
      <a:srgbClr val="FFCF00"/>
    </a:accent5>
    <a:accent6>
      <a:srgbClr val="6E787B"/>
    </a:accent6>
    <a:hlink>
      <a:srgbClr val="001E60"/>
    </a:hlink>
    <a:folHlink>
      <a:srgbClr val="001E60"/>
    </a:folHlink>
  </a:clrScheme>
  <a:fontScheme name="LifeLoc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utherland">
    <a:dk1>
      <a:srgbClr val="000000"/>
    </a:dk1>
    <a:lt1>
      <a:sysClr val="window" lastClr="FFFFFF"/>
    </a:lt1>
    <a:dk2>
      <a:srgbClr val="6E787B"/>
    </a:dk2>
    <a:lt2>
      <a:srgbClr val="001E60"/>
    </a:lt2>
    <a:accent1>
      <a:srgbClr val="001E60"/>
    </a:accent1>
    <a:accent2>
      <a:srgbClr val="86C248"/>
    </a:accent2>
    <a:accent3>
      <a:srgbClr val="F28223"/>
    </a:accent3>
    <a:accent4>
      <a:srgbClr val="6C529E"/>
    </a:accent4>
    <a:accent5>
      <a:srgbClr val="FFCF00"/>
    </a:accent5>
    <a:accent6>
      <a:srgbClr val="6E787B"/>
    </a:accent6>
    <a:hlink>
      <a:srgbClr val="001E60"/>
    </a:hlink>
    <a:folHlink>
      <a:srgbClr val="001E60"/>
    </a:folHlink>
  </a:clrScheme>
  <a:fontScheme name="LifeLoc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utherland">
    <a:dk1>
      <a:srgbClr val="000000"/>
    </a:dk1>
    <a:lt1>
      <a:sysClr val="window" lastClr="FFFFFF"/>
    </a:lt1>
    <a:dk2>
      <a:srgbClr val="6E787B"/>
    </a:dk2>
    <a:lt2>
      <a:srgbClr val="001E60"/>
    </a:lt2>
    <a:accent1>
      <a:srgbClr val="001E60"/>
    </a:accent1>
    <a:accent2>
      <a:srgbClr val="86C248"/>
    </a:accent2>
    <a:accent3>
      <a:srgbClr val="F28223"/>
    </a:accent3>
    <a:accent4>
      <a:srgbClr val="6C529E"/>
    </a:accent4>
    <a:accent5>
      <a:srgbClr val="FFCF00"/>
    </a:accent5>
    <a:accent6>
      <a:srgbClr val="6E787B"/>
    </a:accent6>
    <a:hlink>
      <a:srgbClr val="001E60"/>
    </a:hlink>
    <a:folHlink>
      <a:srgbClr val="001E60"/>
    </a:folHlink>
  </a:clrScheme>
  <a:fontScheme name="LifeLoc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Sutherland">
    <a:dk1>
      <a:srgbClr val="000000"/>
    </a:dk1>
    <a:lt1>
      <a:sysClr val="window" lastClr="FFFFFF"/>
    </a:lt1>
    <a:dk2>
      <a:srgbClr val="6E787B"/>
    </a:dk2>
    <a:lt2>
      <a:srgbClr val="001E60"/>
    </a:lt2>
    <a:accent1>
      <a:srgbClr val="001E60"/>
    </a:accent1>
    <a:accent2>
      <a:srgbClr val="86C248"/>
    </a:accent2>
    <a:accent3>
      <a:srgbClr val="F28223"/>
    </a:accent3>
    <a:accent4>
      <a:srgbClr val="6C529E"/>
    </a:accent4>
    <a:accent5>
      <a:srgbClr val="FFCF00"/>
    </a:accent5>
    <a:accent6>
      <a:srgbClr val="6E787B"/>
    </a:accent6>
    <a:hlink>
      <a:srgbClr val="001E60"/>
    </a:hlink>
    <a:folHlink>
      <a:srgbClr val="001E60"/>
    </a:folHlink>
  </a:clrScheme>
  <a:fontScheme name="LifeLoc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Sutherland">
    <a:dk1>
      <a:srgbClr val="000000"/>
    </a:dk1>
    <a:lt1>
      <a:sysClr val="window" lastClr="FFFFFF"/>
    </a:lt1>
    <a:dk2>
      <a:srgbClr val="6E787B"/>
    </a:dk2>
    <a:lt2>
      <a:srgbClr val="001E60"/>
    </a:lt2>
    <a:accent1>
      <a:srgbClr val="001E60"/>
    </a:accent1>
    <a:accent2>
      <a:srgbClr val="86C248"/>
    </a:accent2>
    <a:accent3>
      <a:srgbClr val="F28223"/>
    </a:accent3>
    <a:accent4>
      <a:srgbClr val="6C529E"/>
    </a:accent4>
    <a:accent5>
      <a:srgbClr val="FFCF00"/>
    </a:accent5>
    <a:accent6>
      <a:srgbClr val="6E787B"/>
    </a:accent6>
    <a:hlink>
      <a:srgbClr val="001E60"/>
    </a:hlink>
    <a:folHlink>
      <a:srgbClr val="001E60"/>
    </a:folHlink>
  </a:clrScheme>
  <a:fontScheme name="LifeLoc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Sutherland">
    <a:dk1>
      <a:srgbClr val="000000"/>
    </a:dk1>
    <a:lt1>
      <a:sysClr val="window" lastClr="FFFFFF"/>
    </a:lt1>
    <a:dk2>
      <a:srgbClr val="6E787B"/>
    </a:dk2>
    <a:lt2>
      <a:srgbClr val="001E60"/>
    </a:lt2>
    <a:accent1>
      <a:srgbClr val="001E60"/>
    </a:accent1>
    <a:accent2>
      <a:srgbClr val="86C248"/>
    </a:accent2>
    <a:accent3>
      <a:srgbClr val="F28223"/>
    </a:accent3>
    <a:accent4>
      <a:srgbClr val="6C529E"/>
    </a:accent4>
    <a:accent5>
      <a:srgbClr val="FFCF00"/>
    </a:accent5>
    <a:accent6>
      <a:srgbClr val="6E787B"/>
    </a:accent6>
    <a:hlink>
      <a:srgbClr val="001E60"/>
    </a:hlink>
    <a:folHlink>
      <a:srgbClr val="001E60"/>
    </a:folHlink>
  </a:clrScheme>
  <a:fontScheme name="LifeLoc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Sutherland">
    <a:dk1>
      <a:srgbClr val="000000"/>
    </a:dk1>
    <a:lt1>
      <a:sysClr val="window" lastClr="FFFFFF"/>
    </a:lt1>
    <a:dk2>
      <a:srgbClr val="6E787B"/>
    </a:dk2>
    <a:lt2>
      <a:srgbClr val="001E60"/>
    </a:lt2>
    <a:accent1>
      <a:srgbClr val="001E60"/>
    </a:accent1>
    <a:accent2>
      <a:srgbClr val="86C248"/>
    </a:accent2>
    <a:accent3>
      <a:srgbClr val="F28223"/>
    </a:accent3>
    <a:accent4>
      <a:srgbClr val="6C529E"/>
    </a:accent4>
    <a:accent5>
      <a:srgbClr val="FFCF00"/>
    </a:accent5>
    <a:accent6>
      <a:srgbClr val="6E787B"/>
    </a:accent6>
    <a:hlink>
      <a:srgbClr val="001E60"/>
    </a:hlink>
    <a:folHlink>
      <a:srgbClr val="001E60"/>
    </a:folHlink>
  </a:clrScheme>
  <a:fontScheme name="LifeLoc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Sutherland">
    <a:dk1>
      <a:srgbClr val="000000"/>
    </a:dk1>
    <a:lt1>
      <a:sysClr val="window" lastClr="FFFFFF"/>
    </a:lt1>
    <a:dk2>
      <a:srgbClr val="6E787B"/>
    </a:dk2>
    <a:lt2>
      <a:srgbClr val="001E60"/>
    </a:lt2>
    <a:accent1>
      <a:srgbClr val="001E60"/>
    </a:accent1>
    <a:accent2>
      <a:srgbClr val="86C248"/>
    </a:accent2>
    <a:accent3>
      <a:srgbClr val="F28223"/>
    </a:accent3>
    <a:accent4>
      <a:srgbClr val="6C529E"/>
    </a:accent4>
    <a:accent5>
      <a:srgbClr val="FFCF00"/>
    </a:accent5>
    <a:accent6>
      <a:srgbClr val="6E787B"/>
    </a:accent6>
    <a:hlink>
      <a:srgbClr val="001E60"/>
    </a:hlink>
    <a:folHlink>
      <a:srgbClr val="001E60"/>
    </a:folHlink>
  </a:clrScheme>
  <a:fontScheme name="LifeLock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678674B79FA540865652533932D7C2" ma:contentTypeVersion="2" ma:contentTypeDescription="Create a new document." ma:contentTypeScope="" ma:versionID="83a9bed866cfe81e03346610cf84fa4c">
  <xsd:schema xmlns:xsd="http://www.w3.org/2001/XMLSchema" xmlns:xs="http://www.w3.org/2001/XMLSchema" xmlns:p="http://schemas.microsoft.com/office/2006/metadata/properties" xmlns:ns2="45755fec-6fb7-4078-93fa-1fd3dd50bc3f" targetNamespace="http://schemas.microsoft.com/office/2006/metadata/properties" ma:root="true" ma:fieldsID="926f0453983fd1cc9fa00a14d541a2a9" ns2:_="">
    <xsd:import namespace="45755fec-6fb7-4078-93fa-1fd3dd50bc3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55fec-6fb7-4078-93fa-1fd3dd50bc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5755fec-6fb7-4078-93fa-1fd3dd50bc3f">
      <UserInfo>
        <DisplayName>smoham5@sutherlandglobal.com</DisplayName>
        <AccountId>58171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5BC44A4-2E89-4305-B938-025899F0DE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9BCEE8-86D2-4302-AE3C-6C2B608CD8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755fec-6fb7-4078-93fa-1fd3dd50bc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820CC-CDFE-49A6-A668-FCFACA4FB1D3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45755fec-6fb7-4078-93fa-1fd3dd50bc3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94912</TotalTime>
  <Words>1010</Words>
  <Application>Microsoft Office PowerPoint</Application>
  <PresentationFormat>Widescreen</PresentationFormat>
  <Paragraphs>138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Century Gothic</vt:lpstr>
      <vt:lpstr>Wingdings</vt:lpstr>
      <vt:lpstr>Office Theme</vt:lpstr>
      <vt:lpstr>Virtual Employee Connect Forum</vt:lpstr>
      <vt:lpstr>PowerPoint Presentation</vt:lpstr>
      <vt:lpstr>PowerPoint Presentation</vt:lpstr>
      <vt:lpstr>PowerPoint Presentation</vt:lpstr>
      <vt:lpstr>PowerPoint Presentation</vt:lpstr>
      <vt:lpstr>Claims R &amp; R – Volume Trend Analysis</vt:lpstr>
      <vt:lpstr>PowerPoint Presentation</vt:lpstr>
      <vt:lpstr>PowerPoint Presentation</vt:lpstr>
      <vt:lpstr>PowerPoint Presentation</vt:lpstr>
      <vt:lpstr>Team ProHance Efficiency Trend June’20</vt:lpstr>
      <vt:lpstr>PowerPoint Presentation</vt:lpstr>
      <vt:lpstr>PowerPoint Presentation</vt:lpstr>
      <vt:lpstr>PowerPoint Presentation</vt:lpstr>
      <vt:lpstr>PowerPoint Presentation</vt:lpstr>
      <vt:lpstr>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SUTHERLAND</dc:title>
  <dc:creator>Vanessa Lai</dc:creator>
  <cp:lastModifiedBy>M, Saravanan</cp:lastModifiedBy>
  <cp:revision>2151</cp:revision>
  <dcterms:created xsi:type="dcterms:W3CDTF">2017-05-18T20:25:19Z</dcterms:created>
  <dcterms:modified xsi:type="dcterms:W3CDTF">2022-02-16T13:36:11Z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14</vt:lpwstr>
  </property>
  <property fmtid="{D5CDD505-2E9C-101B-9397-08002B2CF9AE}" pid="3" name="Jive_LatestUserAccountName">
    <vt:lpwstr>jaziel.delosreyes@sutherlandglobal.com</vt:lpwstr>
  </property>
  <property fmtid="{D5CDD505-2E9C-101B-9397-08002B2CF9AE}" pid="4" name="Offisync_ProviderInitializationData">
    <vt:lpwstr>https://sutherlandglobal.jiveon.com</vt:lpwstr>
  </property>
  <property fmtid="{D5CDD505-2E9C-101B-9397-08002B2CF9AE}" pid="5" name="Offisync_UniqueId">
    <vt:lpwstr>1002</vt:lpwstr>
  </property>
  <property fmtid="{D5CDD505-2E9C-101B-9397-08002B2CF9AE}" pid="6" name="Jive_VersionGuid">
    <vt:lpwstr>da88f512-9998-40e3-b948-337f5c5c7b40</vt:lpwstr>
  </property>
  <property fmtid="{D5CDD505-2E9C-101B-9397-08002B2CF9AE}" pid="7" name="Offisync_ServerID">
    <vt:lpwstr>900b6904-4c2f-4895-aaab-0c01a8624ad6</vt:lpwstr>
  </property>
  <property fmtid="{D5CDD505-2E9C-101B-9397-08002B2CF9AE}" pid="8" name="ContentTypeId">
    <vt:lpwstr>0x010100C9678674B79FA540865652533932D7C2</vt:lpwstr>
  </property>
  <property fmtid="{D5CDD505-2E9C-101B-9397-08002B2CF9AE}" pid="9" name="MSIP_Label_67599526-06ca-49cc-9fa9-5307800a949a_Enabled">
    <vt:lpwstr>true</vt:lpwstr>
  </property>
  <property fmtid="{D5CDD505-2E9C-101B-9397-08002B2CF9AE}" pid="10" name="MSIP_Label_67599526-06ca-49cc-9fa9-5307800a949a_SetDate">
    <vt:lpwstr>2021-04-30T19:36:10Z</vt:lpwstr>
  </property>
  <property fmtid="{D5CDD505-2E9C-101B-9397-08002B2CF9AE}" pid="11" name="MSIP_Label_67599526-06ca-49cc-9fa9-5307800a949a_Method">
    <vt:lpwstr>Standard</vt:lpwstr>
  </property>
  <property fmtid="{D5CDD505-2E9C-101B-9397-08002B2CF9AE}" pid="12" name="MSIP_Label_67599526-06ca-49cc-9fa9-5307800a949a_Name">
    <vt:lpwstr>67599526-06ca-49cc-9fa9-5307800a949a</vt:lpwstr>
  </property>
  <property fmtid="{D5CDD505-2E9C-101B-9397-08002B2CF9AE}" pid="13" name="MSIP_Label_67599526-06ca-49cc-9fa9-5307800a949a_SiteId">
    <vt:lpwstr>fabb61b8-3afe-4e75-b934-a47f782b8cd7</vt:lpwstr>
  </property>
  <property fmtid="{D5CDD505-2E9C-101B-9397-08002B2CF9AE}" pid="14" name="MSIP_Label_67599526-06ca-49cc-9fa9-5307800a949a_ActionId">
    <vt:lpwstr>13c5aae1-ca08-4922-a677-3aedbe4da453</vt:lpwstr>
  </property>
  <property fmtid="{D5CDD505-2E9C-101B-9397-08002B2CF9AE}" pid="15" name="MSIP_Label_67599526-06ca-49cc-9fa9-5307800a949a_ContentBits">
    <vt:lpwstr>0</vt:lpwstr>
  </property>
</Properties>
</file>